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9" r:id="rId2"/>
  </p:sldMasterIdLst>
  <p:notesMasterIdLst>
    <p:notesMasterId r:id="rId15"/>
  </p:notesMasterIdLst>
  <p:sldIdLst>
    <p:sldId id="256" r:id="rId3"/>
    <p:sldId id="310" r:id="rId4"/>
    <p:sldId id="316" r:id="rId5"/>
    <p:sldId id="312" r:id="rId6"/>
    <p:sldId id="314" r:id="rId7"/>
    <p:sldId id="315" r:id="rId8"/>
    <p:sldId id="321" r:id="rId9"/>
    <p:sldId id="319" r:id="rId10"/>
    <p:sldId id="323" r:id="rId11"/>
    <p:sldId id="325" r:id="rId12"/>
    <p:sldId id="324" r:id="rId13"/>
    <p:sldId id="311" r:id="rId14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5" roundtripDataSignature="AMtx7miq8L234Xa6aFMNHeOVLEJgE8Eh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2F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54B4C6F-6203-466B-84DE-7A5574E558A2}">
  <a:tblStyle styleId="{554B4C6F-6203-466B-84DE-7A5574E558A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260631A-8D47-429D-9372-7D330BE3765E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FF3E9"/>
          </a:solidFill>
        </a:fill>
      </a:tcStyle>
    </a:wholeTbl>
    <a:band1H>
      <a:tcTxStyle/>
      <a:tcStyle>
        <a:tcBdr/>
        <a:fill>
          <a:solidFill>
            <a:srgbClr val="DEE7D0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EE7D0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3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3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7D51D90-2C1C-4072-8F8C-34792CE604E4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8" autoAdjust="0"/>
    <p:restoredTop sz="76648"/>
  </p:normalViewPr>
  <p:slideViewPr>
    <p:cSldViewPr snapToGrid="0">
      <p:cViewPr varScale="1">
        <p:scale>
          <a:sx n="88" d="100"/>
          <a:sy n="88" d="100"/>
        </p:scale>
        <p:origin x="24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68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6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66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65" Type="http://customschemas.google.com/relationships/presentationmetadata" Target="meta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6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5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83155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7992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5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4" name="Google Shape;674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869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p5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Google Shape;682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492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rsraksta slaids">
  <p:cSld name="Virsraksta slaid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5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58"/>
          <p:cNvSpPr txBox="1"/>
          <p:nvPr/>
        </p:nvSpPr>
        <p:spPr>
          <a:xfrm>
            <a:off x="685800" y="4724400"/>
            <a:ext cx="7772400" cy="1036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endParaRPr sz="14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" name="Google Shape;19;p58"/>
          <p:cNvSpPr txBox="1">
            <a:spLocks noGrp="1"/>
          </p:cNvSpPr>
          <p:nvPr>
            <p:ph type="title"/>
          </p:nvPr>
        </p:nvSpPr>
        <p:spPr>
          <a:xfrm>
            <a:off x="982980" y="3124196"/>
            <a:ext cx="7311044" cy="588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8"/>
          <p:cNvSpPr txBox="1">
            <a:spLocks noGrp="1"/>
          </p:cNvSpPr>
          <p:nvPr>
            <p:ph type="body" idx="1"/>
          </p:nvPr>
        </p:nvSpPr>
        <p:spPr>
          <a:xfrm>
            <a:off x="1077537" y="3915849"/>
            <a:ext cx="7121929" cy="31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ct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1" name="Google Shape;21;p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1965" y="4537166"/>
            <a:ext cx="7773074" cy="20484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8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8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8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8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rsraksts un saturs">
  <p:cSld name="Virsraksts un saturs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6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63"/>
          <p:cNvSpPr txBox="1"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8" name="Google Shape;118;p63"/>
          <p:cNvSpPr txBox="1">
            <a:spLocks noGrp="1"/>
          </p:cNvSpPr>
          <p:nvPr>
            <p:ph type="body" idx="1"/>
          </p:nvPr>
        </p:nvSpPr>
        <p:spPr>
          <a:xfrm>
            <a:off x="2590800" y="1752600"/>
            <a:ext cx="6096000" cy="4373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9" name="Google Shape;119;p63"/>
          <p:cNvSpPr txBox="1">
            <a:spLocks noGrp="1"/>
          </p:cNvSpPr>
          <p:nvPr>
            <p:ph type="body" idx="2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Google Shape;120;p63"/>
          <p:cNvSpPr txBox="1">
            <a:spLocks noGrp="1"/>
          </p:cNvSpPr>
          <p:nvPr>
            <p:ph type="body" idx="3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r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1" name="Google Shape;121;p63"/>
          <p:cNvSpPr txBox="1">
            <a:spLocks noGrp="1"/>
          </p:cNvSpPr>
          <p:nvPr>
            <p:ph type="sldNum" idx="12"/>
          </p:nvPr>
        </p:nvSpPr>
        <p:spPr>
          <a:xfrm>
            <a:off x="8534400" y="6324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  <p:pic>
        <p:nvPicPr>
          <p:cNvPr id="122" name="Google Shape;122;p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2" name="Google Shape;162;p7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3" name="Google Shape;163;p7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4" name="Google Shape;164;p7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5" name="Google Shape;165;p7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6" name="Google Shape;166;p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7" name="Google Shape;167;p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Google Shape;168;p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1" name="Google Shape;171;p7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2" name="Google Shape;172;p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3" name="Google Shape;173;p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7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6" name="Google Shape;176;p7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7" name="Google Shape;177;p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80" name="Google Shape;180;p7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1" name="Google Shape;181;p7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2" name="Google Shape;182;p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3" name="Google Shape;183;p7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4" name="Google Shape;184;p7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7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87" name="Google Shape;187;p7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88" name="Google Shape;188;p7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9" name="Google Shape;189;p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0" name="Google Shape;190;p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1" name="Google Shape;191;p7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4" name="Google Shape;194;p76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5" name="Google Shape;195;p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6" name="Google Shape;196;p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7" name="Google Shape;197;p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7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0" name="Google Shape;200;p7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1" name="Google Shape;201;p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2" name="Google Shape;202;p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3" name="Google Shape;203;p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rsraksta slaids">
  <p:cSld name="Virsraksta slaids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p7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7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78"/>
          <p:cNvSpPr txBox="1"/>
          <p:nvPr/>
        </p:nvSpPr>
        <p:spPr>
          <a:xfrm>
            <a:off x="685800" y="4724400"/>
            <a:ext cx="7772400" cy="1036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endParaRPr sz="1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8" name="Google Shape;208;p78"/>
          <p:cNvSpPr txBox="1">
            <a:spLocks noGrp="1"/>
          </p:cNvSpPr>
          <p:nvPr>
            <p:ph type="title"/>
          </p:nvPr>
        </p:nvSpPr>
        <p:spPr>
          <a:xfrm>
            <a:off x="982980" y="3124196"/>
            <a:ext cx="7311044" cy="588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None/>
              <a:defRPr sz="3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9" name="Google Shape;209;p78"/>
          <p:cNvSpPr txBox="1">
            <a:spLocks noGrp="1"/>
          </p:cNvSpPr>
          <p:nvPr>
            <p:ph type="body" idx="1"/>
          </p:nvPr>
        </p:nvSpPr>
        <p:spPr>
          <a:xfrm>
            <a:off x="1077537" y="3915849"/>
            <a:ext cx="7121929" cy="31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0" name="Google Shape;210;p7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1965" y="4537166"/>
            <a:ext cx="7773074" cy="20484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rsraksts un saturs">
  <p:cSld name="Virsraksts un satur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7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79"/>
          <p:cNvSpPr txBox="1"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9"/>
          <p:cNvSpPr txBox="1">
            <a:spLocks noGrp="1"/>
          </p:cNvSpPr>
          <p:nvPr>
            <p:ph type="body" idx="1"/>
          </p:nvPr>
        </p:nvSpPr>
        <p:spPr>
          <a:xfrm>
            <a:off x="2590800" y="1752600"/>
            <a:ext cx="6096000" cy="4373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79"/>
          <p:cNvSpPr txBox="1">
            <a:spLocks noGrp="1"/>
          </p:cNvSpPr>
          <p:nvPr>
            <p:ph type="body" idx="2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79"/>
          <p:cNvSpPr txBox="1">
            <a:spLocks noGrp="1"/>
          </p:cNvSpPr>
          <p:nvPr>
            <p:ph type="body" idx="3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79"/>
          <p:cNvSpPr txBox="1">
            <a:spLocks noGrp="1"/>
          </p:cNvSpPr>
          <p:nvPr>
            <p:ph type="sldNum" idx="12"/>
          </p:nvPr>
        </p:nvSpPr>
        <p:spPr>
          <a:xfrm>
            <a:off x="8534400" y="6324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  <p:pic>
        <p:nvPicPr>
          <p:cNvPr id="29" name="Google Shape;29;p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daļas galvene">
  <p:cSld name="Sadaļas galven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80"/>
          <p:cNvSpPr txBox="1"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cap="none"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80"/>
          <p:cNvSpPr txBox="1"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228600" algn="l">
              <a:spcBef>
                <a:spcPts val="34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80"/>
          <p:cNvSpPr txBox="1">
            <a:spLocks noGrp="1"/>
          </p:cNvSpPr>
          <p:nvPr>
            <p:ph type="body" idx="2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80"/>
          <p:cNvSpPr txBox="1">
            <a:spLocks noGrp="1"/>
          </p:cNvSpPr>
          <p:nvPr>
            <p:ph type="body" idx="3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0"/>
          <p:cNvSpPr txBox="1">
            <a:spLocks noGrp="1"/>
          </p:cNvSpPr>
          <p:nvPr>
            <p:ph type="sldNum" idx="12"/>
          </p:nvPr>
        </p:nvSpPr>
        <p:spPr>
          <a:xfrm>
            <a:off x="8534400" y="6324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  <p:pic>
        <p:nvPicPr>
          <p:cNvPr id="37" name="Google Shape;37;p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 satura bloki">
  <p:cSld name="Divi satura bloki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8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81"/>
          <p:cNvSpPr txBox="1"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1"/>
          <p:cNvSpPr txBox="1">
            <a:spLocks noGrp="1"/>
          </p:cNvSpPr>
          <p:nvPr>
            <p:ph type="body" idx="1"/>
          </p:nvPr>
        </p:nvSpPr>
        <p:spPr>
          <a:xfrm>
            <a:off x="2590800" y="1752600"/>
            <a:ext cx="2895600" cy="4373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marL="3200400" lvl="6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marL="3657600" lvl="7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marL="4114800" lvl="8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>
            <a:endParaRPr/>
          </a:p>
        </p:txBody>
      </p:sp>
      <p:sp>
        <p:nvSpPr>
          <p:cNvPr id="42" name="Google Shape;42;p81"/>
          <p:cNvSpPr txBox="1">
            <a:spLocks noGrp="1"/>
          </p:cNvSpPr>
          <p:nvPr>
            <p:ph type="body" idx="2"/>
          </p:nvPr>
        </p:nvSpPr>
        <p:spPr>
          <a:xfrm>
            <a:off x="5715000" y="1752600"/>
            <a:ext cx="2971800" cy="4373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marL="3200400" lvl="6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marL="3657600" lvl="7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marL="4114800" lvl="8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>
            <a:endParaRPr/>
          </a:p>
        </p:txBody>
      </p:sp>
      <p:sp>
        <p:nvSpPr>
          <p:cNvPr id="43" name="Google Shape;43;p81"/>
          <p:cNvSpPr txBox="1">
            <a:spLocks noGrp="1"/>
          </p:cNvSpPr>
          <p:nvPr>
            <p:ph type="body" idx="3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1"/>
          <p:cNvSpPr txBox="1">
            <a:spLocks noGrp="1"/>
          </p:cNvSpPr>
          <p:nvPr>
            <p:ph type="body" idx="4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81"/>
          <p:cNvSpPr txBox="1">
            <a:spLocks noGrp="1"/>
          </p:cNvSpPr>
          <p:nvPr>
            <p:ph type="sldNum" idx="12"/>
          </p:nvPr>
        </p:nvSpPr>
        <p:spPr>
          <a:xfrm>
            <a:off x="8534400" y="6324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  <p:pic>
        <p:nvPicPr>
          <p:cNvPr id="46" name="Google Shape;46;p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līdzinājums">
  <p:cSld name="Salīdzinājum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8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82"/>
          <p:cNvSpPr txBox="1"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2"/>
          <p:cNvSpPr txBox="1">
            <a:spLocks noGrp="1"/>
          </p:cNvSpPr>
          <p:nvPr>
            <p:ph type="body" idx="1"/>
          </p:nvPr>
        </p:nvSpPr>
        <p:spPr>
          <a:xfrm>
            <a:off x="2590800" y="2386940"/>
            <a:ext cx="2895600" cy="3739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marL="3200400" lvl="6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marL="3657600" lvl="7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marL="4114800" lvl="8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>
            <a:endParaRPr/>
          </a:p>
        </p:txBody>
      </p:sp>
      <p:sp>
        <p:nvSpPr>
          <p:cNvPr id="51" name="Google Shape;51;p82"/>
          <p:cNvSpPr txBox="1">
            <a:spLocks noGrp="1"/>
          </p:cNvSpPr>
          <p:nvPr>
            <p:ph type="body" idx="2"/>
          </p:nvPr>
        </p:nvSpPr>
        <p:spPr>
          <a:xfrm>
            <a:off x="5715000" y="2386940"/>
            <a:ext cx="2971800" cy="3739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marL="3200400" lvl="6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marL="3657600" lvl="7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marL="4114800" lvl="8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>
            <a:endParaRPr/>
          </a:p>
        </p:txBody>
      </p:sp>
      <p:sp>
        <p:nvSpPr>
          <p:cNvPr id="52" name="Google Shape;52;p82"/>
          <p:cNvSpPr txBox="1">
            <a:spLocks noGrp="1"/>
          </p:cNvSpPr>
          <p:nvPr>
            <p:ph type="body" idx="3"/>
          </p:nvPr>
        </p:nvSpPr>
        <p:spPr>
          <a:xfrm>
            <a:off x="2590800" y="1852613"/>
            <a:ext cx="28956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2"/>
          <p:cNvSpPr txBox="1">
            <a:spLocks noGrp="1"/>
          </p:cNvSpPr>
          <p:nvPr>
            <p:ph type="body" idx="4"/>
          </p:nvPr>
        </p:nvSpPr>
        <p:spPr>
          <a:xfrm>
            <a:off x="5715000" y="1851953"/>
            <a:ext cx="29718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82"/>
          <p:cNvSpPr txBox="1">
            <a:spLocks noGrp="1"/>
          </p:cNvSpPr>
          <p:nvPr>
            <p:ph type="body" idx="5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82"/>
          <p:cNvSpPr txBox="1">
            <a:spLocks noGrp="1"/>
          </p:cNvSpPr>
          <p:nvPr>
            <p:ph type="body" idx="6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82"/>
          <p:cNvSpPr txBox="1">
            <a:spLocks noGrp="1"/>
          </p:cNvSpPr>
          <p:nvPr>
            <p:ph type="sldNum" idx="12"/>
          </p:nvPr>
        </p:nvSpPr>
        <p:spPr>
          <a:xfrm>
            <a:off x="8534400" y="6324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  <p:pic>
        <p:nvPicPr>
          <p:cNvPr id="57" name="Google Shape;57;p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kai virsraksts">
  <p:cSld name="Tikai virsrakst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8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83"/>
          <p:cNvSpPr txBox="1"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3"/>
          <p:cNvSpPr txBox="1">
            <a:spLocks noGrp="1"/>
          </p:cNvSpPr>
          <p:nvPr>
            <p:ph type="body" idx="1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83"/>
          <p:cNvSpPr txBox="1">
            <a:spLocks noGrp="1"/>
          </p:cNvSpPr>
          <p:nvPr>
            <p:ph type="body" idx="2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3"/>
          <p:cNvSpPr txBox="1">
            <a:spLocks noGrp="1"/>
          </p:cNvSpPr>
          <p:nvPr>
            <p:ph type="sldNum" idx="12"/>
          </p:nvPr>
        </p:nvSpPr>
        <p:spPr>
          <a:xfrm>
            <a:off x="8534400" y="6324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  <p:pic>
        <p:nvPicPr>
          <p:cNvPr id="64" name="Google Shape;64;p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ukšs">
  <p:cSld name="Tukš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84"/>
          <p:cNvSpPr txBox="1">
            <a:spLocks noGrp="1"/>
          </p:cNvSpPr>
          <p:nvPr>
            <p:ph type="body" idx="1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84"/>
          <p:cNvSpPr txBox="1">
            <a:spLocks noGrp="1"/>
          </p:cNvSpPr>
          <p:nvPr>
            <p:ph type="body" idx="2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84"/>
          <p:cNvSpPr txBox="1">
            <a:spLocks noGrp="1"/>
          </p:cNvSpPr>
          <p:nvPr>
            <p:ph type="sldNum" idx="12"/>
          </p:nvPr>
        </p:nvSpPr>
        <p:spPr>
          <a:xfrm>
            <a:off x="8534400" y="6324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  <p:pic>
        <p:nvPicPr>
          <p:cNvPr id="70" name="Google Shape;70;p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turs ar parakstu">
  <p:cSld name="Saturs ar parakstu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8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85"/>
          <p:cNvSpPr txBox="1"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85"/>
          <p:cNvSpPr txBox="1">
            <a:spLocks noGrp="1"/>
          </p:cNvSpPr>
          <p:nvPr>
            <p:ph type="body" idx="1"/>
          </p:nvPr>
        </p:nvSpPr>
        <p:spPr>
          <a:xfrm>
            <a:off x="5569527" y="273054"/>
            <a:ext cx="3269672" cy="5853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6pPr>
            <a:lvl7pPr marL="3200400" lvl="6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7pPr>
            <a:lvl8pPr marL="3657600" lvl="7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8pPr>
            <a:lvl9pPr marL="4114800" lvl="8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9pPr>
          </a:lstStyle>
          <a:p>
            <a:endParaRPr/>
          </a:p>
        </p:txBody>
      </p:sp>
      <p:sp>
        <p:nvSpPr>
          <p:cNvPr id="75" name="Google Shape;75;p85"/>
          <p:cNvSpPr txBox="1">
            <a:spLocks noGrp="1"/>
          </p:cNvSpPr>
          <p:nvPr>
            <p:ph type="body" idx="2"/>
          </p:nvPr>
        </p:nvSpPr>
        <p:spPr>
          <a:xfrm>
            <a:off x="2590800" y="1435119"/>
            <a:ext cx="275102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85"/>
          <p:cNvSpPr txBox="1">
            <a:spLocks noGrp="1"/>
          </p:cNvSpPr>
          <p:nvPr>
            <p:ph type="body" idx="3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85"/>
          <p:cNvSpPr txBox="1">
            <a:spLocks noGrp="1"/>
          </p:cNvSpPr>
          <p:nvPr>
            <p:ph type="body" idx="4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85"/>
          <p:cNvSpPr txBox="1">
            <a:spLocks noGrp="1"/>
          </p:cNvSpPr>
          <p:nvPr>
            <p:ph type="sldNum" idx="12"/>
          </p:nvPr>
        </p:nvSpPr>
        <p:spPr>
          <a:xfrm>
            <a:off x="8534400" y="6324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  <p:pic>
        <p:nvPicPr>
          <p:cNvPr id="79" name="Google Shape;79;p8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ttēls ar parakstu">
  <p:cSld name="Attēls ar parakstu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8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8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8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2513" y="5142113"/>
            <a:ext cx="6996419" cy="1471109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86"/>
          <p:cNvSpPr txBox="1"/>
          <p:nvPr/>
        </p:nvSpPr>
        <p:spPr>
          <a:xfrm>
            <a:off x="1493239" y="3783435"/>
            <a:ext cx="6274965" cy="166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lang="lv-LV" sz="1600" b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Izglītības kvalitātes valsts dienests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lang="lv-LV" sz="16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Zigfrīda Annas Meierovica bulvāris 14, Rīga, LV-1050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lang="lv-LV" sz="16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pmp@ikvd.gov.lv</a:t>
            </a:r>
            <a:endParaRPr sz="16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lang="lv-LV" sz="16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www.pumpurs.lv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5" name="Google Shape;85;p86"/>
          <p:cNvSpPr txBox="1">
            <a:spLocks noGrp="1"/>
          </p:cNvSpPr>
          <p:nvPr>
            <p:ph type="body" idx="1"/>
          </p:nvPr>
        </p:nvSpPr>
        <p:spPr>
          <a:xfrm>
            <a:off x="744521" y="3166823"/>
            <a:ext cx="777240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4.jp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5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Autofit/>
          </a:bodyPr>
          <a:lstStyle>
            <a:lvl1pPr marL="457200" marR="0" lvl="0" indent="-438150" algn="l" rtl="0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  <a:defRPr sz="3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12750" algn="l" rtl="0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–"/>
              <a:defRPr sz="2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73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–"/>
              <a:def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»"/>
              <a:def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5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5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5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apportals.mk.gov.lv/legal_acts/74c93ed3-1c6f-42a6-8e08-4dd56da25de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"/>
          <p:cNvSpPr txBox="1">
            <a:spLocks noGrp="1"/>
          </p:cNvSpPr>
          <p:nvPr>
            <p:ph type="title"/>
          </p:nvPr>
        </p:nvSpPr>
        <p:spPr>
          <a:xfrm>
            <a:off x="744523" y="3024981"/>
            <a:ext cx="7772400" cy="73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2400" dirty="0"/>
              <a:t>Papildu budžeta konsultāciju īstenošana 2021.gada 8.novembris-17.decembrim</a:t>
            </a:r>
            <a:endParaRPr sz="2400" dirty="0"/>
          </a:p>
        </p:txBody>
      </p:sp>
      <p:sp>
        <p:nvSpPr>
          <p:cNvPr id="291" name="Google Shape;291;p1"/>
          <p:cNvSpPr txBox="1">
            <a:spLocks noGrp="1"/>
          </p:cNvSpPr>
          <p:nvPr>
            <p:ph type="body" idx="1"/>
          </p:nvPr>
        </p:nvSpPr>
        <p:spPr>
          <a:xfrm>
            <a:off x="744523" y="3879671"/>
            <a:ext cx="7772400" cy="603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5D1EB92-C1DD-4182-9379-3C87B09CD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Kam pievērst uzmanību, lai novērstu dubulto finansējumu</a:t>
            </a:r>
            <a:endParaRPr lang="en-US" dirty="0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A4E1164F-369D-4CC7-A554-7D7A5CCCA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98914" y="1665514"/>
            <a:ext cx="6487886" cy="4460659"/>
          </a:xfrm>
        </p:spPr>
        <p:txBody>
          <a:bodyPr>
            <a:normAutofit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no 8.datuma netiek veikti ieraksti IAP KA lapās. 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Maksājuma uzdevumā jānorāda, ka šis ir Papildu budžets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Grāmatvedībā ir Papildus finansējumam ir nepieciešams izveidot atšķirīgu grāmatvedības dimensija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Projekta lietu nomenklatūrā ir jānorāda, kur atrodas Papildu budžeta konsultāciju uzskaites dokumentu oriģināli. Uzskaites ir jānošķir.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Finansējumu no Projekta pamatbudžeta atsākt izmantot drīkst </a:t>
            </a:r>
            <a:r>
              <a:rPr lang="lv-LV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tikai saskaņojot ar projekta finansisti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 tikai gadījumā, ja ir apstiprināts, ka nav pieejamas papildus darba stundas no Papildu budžeta kvotas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dirty="0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9CADA4BE-7BA4-4091-A02F-EA8A475B9D1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C519545-6BEB-42B0-AA3E-1BAAEF831C94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75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9CADA4BE-7BA4-4091-A02F-EA8A475B9D1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C519545-6BEB-42B0-AA3E-1BAAEF831C94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B89727-F11A-4E42-BEDD-CB26D04D30AA}"/>
              </a:ext>
            </a:extLst>
          </p:cNvPr>
          <p:cNvSpPr txBox="1"/>
          <p:nvPr/>
        </p:nvSpPr>
        <p:spPr>
          <a:xfrm>
            <a:off x="3701143" y="2808515"/>
            <a:ext cx="24000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JAUTĀJUMI UN ATBILDES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60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56"/>
          <p:cNvSpPr txBox="1">
            <a:spLocks noGrp="1"/>
          </p:cNvSpPr>
          <p:nvPr>
            <p:ph type="title"/>
          </p:nvPr>
        </p:nvSpPr>
        <p:spPr>
          <a:xfrm>
            <a:off x="1043608" y="3732839"/>
            <a:ext cx="7312025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2000" b="1"/>
              <a:t>Sagatavoja:                    komanda</a:t>
            </a:r>
            <a:endParaRPr sz="2000" b="1"/>
          </a:p>
        </p:txBody>
      </p:sp>
      <p:pic>
        <p:nvPicPr>
          <p:cNvPr id="685" name="Google Shape;685;p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39952" y="3429000"/>
            <a:ext cx="1512168" cy="6748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p55"/>
          <p:cNvSpPr txBox="1">
            <a:spLocks noGrp="1"/>
          </p:cNvSpPr>
          <p:nvPr>
            <p:ph type="title"/>
          </p:nvPr>
        </p:nvSpPr>
        <p:spPr>
          <a:xfrm>
            <a:off x="2365695" y="381000"/>
            <a:ext cx="6321105" cy="611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None/>
            </a:pPr>
            <a:r>
              <a:rPr lang="lv-LV" sz="3200" dirty="0"/>
              <a:t>Pamatojums</a:t>
            </a:r>
            <a:endParaRPr dirty="0"/>
          </a:p>
        </p:txBody>
      </p:sp>
      <p:sp>
        <p:nvSpPr>
          <p:cNvPr id="677" name="Google Shape;677;p55"/>
          <p:cNvSpPr txBox="1">
            <a:spLocks noGrp="1"/>
          </p:cNvSpPr>
          <p:nvPr>
            <p:ph type="sldNum" idx="12"/>
          </p:nvPr>
        </p:nvSpPr>
        <p:spPr>
          <a:xfrm>
            <a:off x="8388424" y="6324600"/>
            <a:ext cx="450776" cy="34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>
              <a:solidFill>
                <a:srgbClr val="898989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B0C5A157-903E-4EE7-9E54-43115132F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2857" y="1752600"/>
            <a:ext cx="7053943" cy="4376057"/>
          </a:xfrm>
        </p:spPr>
        <p:txBody>
          <a:bodyPr/>
          <a:lstStyle/>
          <a:p>
            <a:pPr algn="ctr"/>
            <a:r>
              <a:rPr lang="lv-LV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2021. gada 2. novembrī valdībā apstiprinātais rīkojuma projekts </a:t>
            </a:r>
          </a:p>
          <a:p>
            <a:pPr algn="ctr"/>
            <a:r>
              <a:rPr lang="lv-LV" b="0" i="0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“Par finanšu līdzekļu piešķiršanu no valsts budžeta programmas “Līdzekļi neparedzētiem gadījumiem””</a:t>
            </a:r>
            <a:endParaRPr lang="lv-LV" b="0" i="0" u="sng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0" algn="ctr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Pieejamais Papildu budžets: 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1 151 038 </a:t>
            </a:r>
            <a:r>
              <a:rPr lang="lv-LV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</a:t>
            </a:r>
            <a:r>
              <a:rPr lang="lv-LV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 paredzēts </a:t>
            </a:r>
          </a:p>
          <a:p>
            <a:pPr marL="228600" indent="0" algn="ctr"/>
            <a:r>
              <a:rPr lang="lv-LV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83 478 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pedagogu darba stundu īstenošanai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1430B07-01B8-41B2-A085-3706E98F9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Kam ir paredzētas konsultācijas?</a:t>
            </a:r>
            <a:endParaRPr lang="en-US" dirty="0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D47663F7-B423-49AB-980A-5543E33B51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Izglītojamajiem, kuras iepriekš konsultācijas  bija paredzēts īstenot </a:t>
            </a:r>
            <a:r>
              <a:rPr lang="lv-LV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IAP ietvaros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lv-LV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lv-LV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Ikvienam izglītojamajam, neatkarīgi no tā, vai izglītojamajam ir vai nav bijis IAP 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(t.sk. – arī izglītības iestādēs, kuras līdz šim projektā SAM 8.3.4. nepiedalījās).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Pieejamo konsultāciju (darba stundu) skaits katrai pašvaldībai ir izziņots e-pastā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(2.novembra e-pasts </a:t>
            </a:r>
            <a:r>
              <a:rPr lang="lv-LV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pieejamo Papildu budžeta konsultāciju kvotu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CF072F1E-0795-4F37-9447-F03465D3BE89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45D04116-03F3-4C1C-A008-C6380D8D7E23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94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B388618-F16A-468F-9176-60E864EF9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Kādas ir izmaiņas?</a:t>
            </a:r>
            <a:endParaRPr lang="en-US" dirty="0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74C8C547-F817-450E-8FA6-D86233B96C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lv-LV" sz="2100" b="1" dirty="0">
                <a:latin typeface="Times New Roman" panose="02020603050405020304" pitchFamily="18" charset="0"/>
                <a:cs typeface="Arial" panose="020B0604020202020204" pitchFamily="34" charset="0"/>
              </a:rPr>
              <a:t>Mainās konsultāciju uzskaites kārtība: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sz="2100" dirty="0">
                <a:latin typeface="Times New Roman" panose="02020603050405020304" pitchFamily="18" charset="0"/>
                <a:cs typeface="Arial" panose="020B0604020202020204" pitchFamily="34" charset="0"/>
              </a:rPr>
              <a:t>Līdz 5.novembrim (piektdiena) uzskaita kā līdz šim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sz="2100" dirty="0">
                <a:latin typeface="Times New Roman" panose="02020603050405020304" pitchFamily="18" charset="0"/>
                <a:cs typeface="Arial" panose="020B0604020202020204" pitchFamily="34" charset="0"/>
              </a:rPr>
              <a:t>No 8.novembra (pirmdiena) uzskaita uz Papildu budžeta konsultāciju veidlapas.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sz="2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indent="0"/>
            <a:r>
              <a:rPr lang="lv-LV" sz="2100" b="1" dirty="0">
                <a:latin typeface="Times New Roman" panose="02020603050405020304" pitchFamily="18" charset="0"/>
                <a:cs typeface="Arial" panose="020B0604020202020204" pitchFamily="34" charset="0"/>
              </a:rPr>
              <a:t>Mainās atskaišu iesniegšanas termiņi: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sz="2100" dirty="0">
                <a:latin typeface="Times New Roman" panose="02020603050405020304" pitchFamily="18" charset="0"/>
                <a:cs typeface="Arial" panose="020B0604020202020204" pitchFamily="34" charset="0"/>
              </a:rPr>
              <a:t>Izglītības iestādes darbu par konkrēto mēnesi apstiprina un ievada pēdējā darba dienā (30.novembris un 17.decembris)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sz="2100" dirty="0">
                <a:latin typeface="Times New Roman" panose="02020603050405020304" pitchFamily="18" charset="0"/>
                <a:cs typeface="Arial" panose="020B0604020202020204" pitchFamily="34" charset="0"/>
              </a:rPr>
              <a:t>Pašvaldība apstiprina pedagogu iesniegtās lapas un paraksta kopsavilkumu 2 dienu laikā (2.decembris (ieskaitot) un 21.decembris (ieskaitot)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sz="21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indent="0"/>
            <a:r>
              <a:rPr lang="lv-LV" sz="2100" b="1" dirty="0">
                <a:latin typeface="Times New Roman" panose="02020603050405020304" pitchFamily="18" charset="0"/>
                <a:cs typeface="Arial" panose="020B0604020202020204" pitchFamily="34" charset="0"/>
              </a:rPr>
              <a:t>Mainās sistēma, kurā jāievada atskaites: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sz="2100" dirty="0">
                <a:latin typeface="Times New Roman" panose="02020603050405020304" pitchFamily="18" charset="0"/>
                <a:cs typeface="Arial" panose="020B0604020202020204" pitchFamily="34" charset="0"/>
              </a:rPr>
              <a:t>Projekta papildu budžeta konsultācijām būs atsevišķs uzskaites rīks. Informācija un instrukcija tiks izsūtīta mēneša vidū.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dirty="0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0E11D34B-2FEB-466E-9413-A0284D2F4E03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BD2C995C-2D82-46F6-A48B-D76F61AA2E04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1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CCC7CFF-DAB6-4FE5-8287-14F597457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Kas paliek nemainīgs:</a:t>
            </a:r>
            <a:endParaRPr lang="en-US" dirty="0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2E828985-ED3D-4574-A5E8-D6C2B1783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73086" y="1741714"/>
            <a:ext cx="6313714" cy="4384459"/>
          </a:xfrm>
        </p:spPr>
        <p:txBody>
          <a:bodyPr>
            <a:normAutofit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Finansējums ir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individuālu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konsultāciju īstenošanai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konsultāciju īstenošanu pedagogam  nepieciešama vienošanās pie darba līguma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darbu projektā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Algas aprēķinam piemēro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Vienas vienības metodiku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Pedagoga likme par papildus konsultāciju īstenošanu ir tā pati, kas likme skolā.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Finansējuma saņēmējs ir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pašvaldība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finansējuma izmaksai ir jānodrošina dokumentu iesniegšana un glabāšana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b="1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4442DC3F-29CE-4922-9298-0F6C43ED407A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8A826F5B-3A48-44D3-8B51-FFA57B874BF0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25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5D1EB92-C1DD-4182-9379-3C87B09CD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Ko tas nozīmē pedagogam?</a:t>
            </a:r>
            <a:endParaRPr lang="en-US" dirty="0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A4E1164F-369D-4CC7-A554-7D7A5CCCA1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Šajā nedēļā (1.-5.novembris) izmanto esošo uzskaiti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Nākamajā nedēļā darbu uzskaita uz Papildu budžeta konsultācijām paredzētās veidlapas.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Konsultāciju īstenošanai nav vajadzīgs IAP, konsultācijas kvotas ietvaros (apjomu jāsaskaņo ar pašvaldību) īsteno jebkuram izglītojamajam.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Mēneša beigās konsultāciju uzskaites lapu izdrukā, paraksta, un iesniedz saskaņošanai izglītības iestādes vadītājam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 direktors ir norīkojis uzskaiti elektroniskajā rīkā ievadīt pašam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padagogam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tad pedagogs parakstīto un saskaņoto lapu ievada tam paredzētajā rīkā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9CADA4BE-7BA4-4091-A02F-EA8A475B9D1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C519545-6BEB-42B0-AA3E-1BAAEF831C94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97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AB89727-F11A-4E42-BEDD-CB26D04D30AA}"/>
              </a:ext>
            </a:extLst>
          </p:cNvPr>
          <p:cNvSpPr txBox="1"/>
          <p:nvPr/>
        </p:nvSpPr>
        <p:spPr>
          <a:xfrm>
            <a:off x="3149221" y="936171"/>
            <a:ext cx="31101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KONSULTĀCIJU UZSKAITES LAPA</a:t>
            </a:r>
            <a:endParaRPr lang="en-US" dirty="0"/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id="{814B5DE3-A4F2-4B60-BA7E-EAD7EFFB9A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9226" y="2264229"/>
            <a:ext cx="4425548" cy="36576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F5756C6-4DC5-4202-8619-DD5C6BC3AA98}"/>
              </a:ext>
            </a:extLst>
          </p:cNvPr>
          <p:cNvSpPr txBox="1"/>
          <p:nvPr/>
        </p:nvSpPr>
        <p:spPr>
          <a:xfrm>
            <a:off x="664030" y="1632857"/>
            <a:ext cx="7500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Excel fails konsultāciju uzskaitei – pieejams  projekta mājas lapā sadaļā «Sadarbības partneriem», apakšsadaļā «</a:t>
            </a:r>
            <a:r>
              <a:rPr lang="lv-LV" i="1" dirty="0"/>
              <a:t>projekta Papildus budžeta konsultācijas</a:t>
            </a:r>
            <a:r>
              <a:rPr lang="lv-LV" dirty="0"/>
              <a:t>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80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5D1EB92-C1DD-4182-9379-3C87B09CD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Ko tas nozīmē pašvaldībai?</a:t>
            </a:r>
            <a:endParaRPr lang="en-US" dirty="0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A4E1164F-369D-4CC7-A554-7D7A5CCCA1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Mainās atskaišu iesniegšanas termiņi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pedagogu uzskaites lapas un kopsavilkums ir jāapstiprina 2 dienu laikā (par novembri-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2.decembris (ieskaitot) un par decembri līdz  21.decembrim (ieskaitot)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Mainās sistēma, kurā iesniedz atskaiti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(tiks izsūtīta instrukcija)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Mainās vieds, kā apstiprina kopsavilkumu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(kopsavilkumu sastāda Papildu budžeta uzskaitei paredzētajā sistēmā, koordinē parakstus (sastādītājs un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paraksttiesīgā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amatpersona), un pievieno parakstīto atskaiti Papildu budžeta uzskaites sistēmā.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Grāmatvežiem šim budžetam jāizveido atsevišķa dimensija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maksājumu uzdevumos jānorāda, ka finansējuma avots ir Papildu budžets.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9CADA4BE-7BA4-4091-A02F-EA8A475B9D1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C519545-6BEB-42B0-AA3E-1BAAEF831C94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03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9CADA4BE-7BA4-4091-A02F-EA8A475B9D1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C519545-6BEB-42B0-AA3E-1BAAEF831C94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B89727-F11A-4E42-BEDD-CB26D04D30AA}"/>
              </a:ext>
            </a:extLst>
          </p:cNvPr>
          <p:cNvSpPr txBox="1"/>
          <p:nvPr/>
        </p:nvSpPr>
        <p:spPr>
          <a:xfrm>
            <a:off x="3372636" y="598715"/>
            <a:ext cx="3332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DARBA LAIKA KOPSAVILKUMA LAPA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5E2DC7-B4CD-46F6-83A8-A54DFB616877}"/>
              </a:ext>
            </a:extLst>
          </p:cNvPr>
          <p:cNvSpPr txBox="1"/>
          <p:nvPr/>
        </p:nvSpPr>
        <p:spPr>
          <a:xfrm>
            <a:off x="213813" y="1566871"/>
            <a:ext cx="85235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Paredzamais DLUV kopsavilkums, kurš pašvaldībai izveidosies konsultāciju uzskaites rīkā no </a:t>
            </a:r>
            <a:r>
              <a:rPr lang="lv-LV" b="1" dirty="0"/>
              <a:t>apstiprinātajām</a:t>
            </a:r>
            <a:r>
              <a:rPr lang="lv-LV" dirty="0"/>
              <a:t> pedagogu konsultāciju uzskaites lapām, provizoriski izskatīsies šādi (</a:t>
            </a:r>
            <a:r>
              <a:rPr lang="lv-LV" i="1" dirty="0"/>
              <a:t>apstiprinājums jāveic sastādītājam un pašvaldības </a:t>
            </a:r>
            <a:r>
              <a:rPr lang="lv-LV" i="1" dirty="0" err="1"/>
              <a:t>paraksttiesīgajai</a:t>
            </a:r>
            <a:r>
              <a:rPr lang="lv-LV" i="1" dirty="0"/>
              <a:t> amatpersonai manuāli, pirms tam lapu izdrukājot):</a:t>
            </a:r>
            <a:endParaRPr lang="en-US" i="1" dirty="0"/>
          </a:p>
        </p:txBody>
      </p:sp>
      <p:pic>
        <p:nvPicPr>
          <p:cNvPr id="3" name="Attēls 2">
            <a:extLst>
              <a:ext uri="{FF2B5EF4-FFF2-40B4-BE49-F238E27FC236}">
                <a16:creationId xmlns:a16="http://schemas.microsoft.com/office/drawing/2014/main" id="{0AC2DEAD-D306-48CA-8B60-59B211DF1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692" y="2615109"/>
            <a:ext cx="8384865" cy="2850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06858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1812</TotalTime>
  <Words>631</Words>
  <Application>Microsoft Office PowerPoint</Application>
  <PresentationFormat>Slaidrāde ekrānā (4:3)</PresentationFormat>
  <Paragraphs>61</Paragraphs>
  <Slides>12</Slides>
  <Notes>3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2</vt:i4>
      </vt:variant>
      <vt:variant>
        <vt:lpstr>Slaidu virsraksti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Verdana</vt:lpstr>
      <vt:lpstr>89_Prezentacija_templateLV</vt:lpstr>
      <vt:lpstr>Office Theme</vt:lpstr>
      <vt:lpstr>Papildu budžeta konsultāciju īstenošana 2021.gada 8.novembris-17.decembrim</vt:lpstr>
      <vt:lpstr>Pamatojums</vt:lpstr>
      <vt:lpstr>Kam ir paredzētas konsultācijas?</vt:lpstr>
      <vt:lpstr>Kādas ir izmaiņas?</vt:lpstr>
      <vt:lpstr>Kas paliek nemainīgs:</vt:lpstr>
      <vt:lpstr>Ko tas nozīmē pedagogam?</vt:lpstr>
      <vt:lpstr>PowerPoint prezentācija</vt:lpstr>
      <vt:lpstr>Ko tas nozīmē pašvaldībai?</vt:lpstr>
      <vt:lpstr>PowerPoint prezentācija</vt:lpstr>
      <vt:lpstr>Kam pievērst uzmanību, lai novērstu dubulto finansējumu</vt:lpstr>
      <vt:lpstr>PowerPoint prezentācija</vt:lpstr>
      <vt:lpstr>Sagatavoja:                    komanda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Pašvaldības un izglītības iestāžu loma PMP risku mazināšanā</dc:title>
  <dc:creator>lietotajs</dc:creator>
  <cp:lastModifiedBy>Katrina Sudakova</cp:lastModifiedBy>
  <cp:revision>21</cp:revision>
  <dcterms:created xsi:type="dcterms:W3CDTF">2017-05-31T08:42:18Z</dcterms:created>
  <dcterms:modified xsi:type="dcterms:W3CDTF">2021-11-04T09:55:59Z</dcterms:modified>
</cp:coreProperties>
</file>