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9" r:id="rId2"/>
  </p:sldMasterIdLst>
  <p:notesMasterIdLst>
    <p:notesMasterId r:id="rId15"/>
  </p:notesMasterIdLst>
  <p:sldIdLst>
    <p:sldId id="256" r:id="rId3"/>
    <p:sldId id="310" r:id="rId4"/>
    <p:sldId id="316" r:id="rId5"/>
    <p:sldId id="326" r:id="rId6"/>
    <p:sldId id="323" r:id="rId7"/>
    <p:sldId id="327" r:id="rId8"/>
    <p:sldId id="312" r:id="rId9"/>
    <p:sldId id="314" r:id="rId10"/>
    <p:sldId id="315" r:id="rId11"/>
    <p:sldId id="325" r:id="rId12"/>
    <p:sldId id="324" r:id="rId13"/>
    <p:sldId id="311" r:id="rId1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5" roundtripDataSignature="AMtx7miq8L234Xa6aFMNHeOVLEJgE8Eh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2F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54B4C6F-6203-466B-84DE-7A5574E558A2}">
  <a:tblStyle styleId="{554B4C6F-6203-466B-84DE-7A5574E558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260631A-8D47-429D-9372-7D330BE3765E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7D51D90-2C1C-4072-8F8C-34792CE604E4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6648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6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65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6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83155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99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5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86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2900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6997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5529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2037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lv-L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2675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p5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49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a slaids">
  <p:cSld name="Virsraksta slaid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58"/>
          <p:cNvSpPr txBox="1"/>
          <p:nvPr/>
        </p:nvSpPr>
        <p:spPr>
          <a:xfrm>
            <a:off x="685800" y="4724400"/>
            <a:ext cx="7772400" cy="103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Google Shape;19;p58"/>
          <p:cNvSpPr txBox="1">
            <a:spLocks noGrp="1"/>
          </p:cNvSpPr>
          <p:nvPr>
            <p:ph type="title"/>
          </p:nvPr>
        </p:nvSpPr>
        <p:spPr>
          <a:xfrm>
            <a:off x="982980" y="3124196"/>
            <a:ext cx="7311044" cy="58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8"/>
          <p:cNvSpPr txBox="1">
            <a:spLocks noGrp="1"/>
          </p:cNvSpPr>
          <p:nvPr>
            <p:ph type="body" idx="1"/>
          </p:nvPr>
        </p:nvSpPr>
        <p:spPr>
          <a:xfrm>
            <a:off x="1077537" y="3915849"/>
            <a:ext cx="7121929" cy="31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1965" y="4537166"/>
            <a:ext cx="7773074" cy="2048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8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8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s un saturs">
  <p:cSld name="Virsraksts un saturs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63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8" name="Google Shape;118;p63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60960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63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63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r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63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122" name="Google Shape;122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2" name="Google Shape;162;p7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7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7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Google Shape;165;p7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Google Shape;166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1" name="Google Shape;171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Google Shape;172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Google Shape;173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0" name="Google Shape;180;p7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3" name="Google Shape;183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4" name="Google Shape;184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7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7" name="Google Shape;187;p7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8" name="Google Shape;188;p7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9" name="Google Shape;189;p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0" name="Google Shape;190;p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1" name="Google Shape;191;p7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4" name="Google Shape;194;p7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Google Shape;196;p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Google Shape;197;p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0" name="Google Shape;200;p7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1" name="Google Shape;201;p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2" name="Google Shape;202;p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3" name="Google Shape;203;p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a slaids">
  <p:cSld name="Virsraksta slaid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78"/>
          <p:cNvSpPr txBox="1"/>
          <p:nvPr/>
        </p:nvSpPr>
        <p:spPr>
          <a:xfrm>
            <a:off x="685800" y="4724400"/>
            <a:ext cx="7772400" cy="103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endParaRPr sz="1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8" name="Google Shape;208;p78"/>
          <p:cNvSpPr txBox="1">
            <a:spLocks noGrp="1"/>
          </p:cNvSpPr>
          <p:nvPr>
            <p:ph type="title"/>
          </p:nvPr>
        </p:nvSpPr>
        <p:spPr>
          <a:xfrm>
            <a:off x="982980" y="3124196"/>
            <a:ext cx="7311044" cy="58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sz="3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9" name="Google Shape;209;p78"/>
          <p:cNvSpPr txBox="1">
            <a:spLocks noGrp="1"/>
          </p:cNvSpPr>
          <p:nvPr>
            <p:ph type="body" idx="1"/>
          </p:nvPr>
        </p:nvSpPr>
        <p:spPr>
          <a:xfrm>
            <a:off x="1077537" y="3915849"/>
            <a:ext cx="7121929" cy="317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0" name="Google Shape;210;p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1965" y="4537166"/>
            <a:ext cx="7773074" cy="2048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rsraksts un saturs">
  <p:cSld name="Virsraksts un satur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9"/>
          <p:cNvSpPr txBox="1"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9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60960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9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79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79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29" name="Google Shape;29;p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aļas galvene">
  <p:cSld name="Sadaļas galven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80"/>
          <p:cNvSpPr txBox="1"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cap="none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0"/>
          <p:cNvSpPr txBox="1"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0"/>
          <p:cNvSpPr txBox="1">
            <a:spLocks noGrp="1"/>
          </p:cNvSpPr>
          <p:nvPr>
            <p:ph type="body" idx="2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0"/>
          <p:cNvSpPr txBox="1">
            <a:spLocks noGrp="1"/>
          </p:cNvSpPr>
          <p:nvPr>
            <p:ph type="body" idx="3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0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37" name="Google Shape;37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 satura bloki">
  <p:cSld name="Divi satura bloki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81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1"/>
          <p:cNvSpPr txBox="1">
            <a:spLocks noGrp="1"/>
          </p:cNvSpPr>
          <p:nvPr>
            <p:ph type="body" idx="1"/>
          </p:nvPr>
        </p:nvSpPr>
        <p:spPr>
          <a:xfrm>
            <a:off x="2590800" y="1752600"/>
            <a:ext cx="2895600" cy="4373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42" name="Google Shape;42;p81"/>
          <p:cNvSpPr txBox="1">
            <a:spLocks noGrp="1"/>
          </p:cNvSpPr>
          <p:nvPr>
            <p:ph type="body" idx="2"/>
          </p:nvPr>
        </p:nvSpPr>
        <p:spPr>
          <a:xfrm>
            <a:off x="5715000" y="1752600"/>
            <a:ext cx="2971800" cy="4373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43" name="Google Shape;43;p81"/>
          <p:cNvSpPr txBox="1">
            <a:spLocks noGrp="1"/>
          </p:cNvSpPr>
          <p:nvPr>
            <p:ph type="body" idx="3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1"/>
          <p:cNvSpPr txBox="1">
            <a:spLocks noGrp="1"/>
          </p:cNvSpPr>
          <p:nvPr>
            <p:ph type="body" idx="4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81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46" name="Google Shape;46;p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līdzinājums">
  <p:cSld name="Salīdzinājum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2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2"/>
          <p:cNvSpPr txBox="1">
            <a:spLocks noGrp="1"/>
          </p:cNvSpPr>
          <p:nvPr>
            <p:ph type="body" idx="1"/>
          </p:nvPr>
        </p:nvSpPr>
        <p:spPr>
          <a:xfrm>
            <a:off x="2590800" y="2386940"/>
            <a:ext cx="2895600" cy="373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51" name="Google Shape;51;p82"/>
          <p:cNvSpPr txBox="1">
            <a:spLocks noGrp="1"/>
          </p:cNvSpPr>
          <p:nvPr>
            <p:ph type="body" idx="2"/>
          </p:nvPr>
        </p:nvSpPr>
        <p:spPr>
          <a:xfrm>
            <a:off x="5715000" y="2386940"/>
            <a:ext cx="2971800" cy="3739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marL="3200400" lvl="6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marL="3657600" lvl="7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marL="4114800" lvl="8" indent="-33655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>
            <a:endParaRPr/>
          </a:p>
        </p:txBody>
      </p:sp>
      <p:sp>
        <p:nvSpPr>
          <p:cNvPr id="52" name="Google Shape;52;p82"/>
          <p:cNvSpPr txBox="1">
            <a:spLocks noGrp="1"/>
          </p:cNvSpPr>
          <p:nvPr>
            <p:ph type="body" idx="3"/>
          </p:nvPr>
        </p:nvSpPr>
        <p:spPr>
          <a:xfrm>
            <a:off x="2590800" y="1852613"/>
            <a:ext cx="28956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2"/>
          <p:cNvSpPr txBox="1">
            <a:spLocks noGrp="1"/>
          </p:cNvSpPr>
          <p:nvPr>
            <p:ph type="body" idx="4"/>
          </p:nvPr>
        </p:nvSpPr>
        <p:spPr>
          <a:xfrm>
            <a:off x="5715000" y="1851953"/>
            <a:ext cx="29718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2"/>
          <p:cNvSpPr txBox="1">
            <a:spLocks noGrp="1"/>
          </p:cNvSpPr>
          <p:nvPr>
            <p:ph type="body" idx="5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82"/>
          <p:cNvSpPr txBox="1">
            <a:spLocks noGrp="1"/>
          </p:cNvSpPr>
          <p:nvPr>
            <p:ph type="body" idx="6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82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57" name="Google Shape;57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kai virsraksts">
  <p:cSld name="Tikai virsrakst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83"/>
          <p:cNvSpPr txBox="1"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3"/>
          <p:cNvSpPr txBox="1">
            <a:spLocks noGrp="1"/>
          </p:cNvSpPr>
          <p:nvPr>
            <p:ph type="body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83"/>
          <p:cNvSpPr txBox="1">
            <a:spLocks noGrp="1"/>
          </p:cNvSpPr>
          <p:nvPr>
            <p:ph type="body" idx="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3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64" name="Google Shape;64;p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ukšs">
  <p:cSld name="Tukš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84"/>
          <p:cNvSpPr txBox="1">
            <a:spLocks noGrp="1"/>
          </p:cNvSpPr>
          <p:nvPr>
            <p:ph type="body" idx="1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84"/>
          <p:cNvSpPr txBox="1">
            <a:spLocks noGrp="1"/>
          </p:cNvSpPr>
          <p:nvPr>
            <p:ph type="body" idx="2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84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70" name="Google Shape;70;p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turs ar parakstu">
  <p:cSld name="Saturs ar parakstu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5"/>
          <p:cNvSpPr txBox="1"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5"/>
          <p:cNvSpPr txBox="1">
            <a:spLocks noGrp="1"/>
          </p:cNvSpPr>
          <p:nvPr>
            <p:ph type="body" idx="1"/>
          </p:nvPr>
        </p:nvSpPr>
        <p:spPr>
          <a:xfrm>
            <a:off x="5569527" y="273054"/>
            <a:ext cx="3269672" cy="5853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6pPr>
            <a:lvl7pPr marL="3200400" lvl="6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7pPr>
            <a:lvl8pPr marL="3657600" lvl="7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8pPr>
            <a:lvl9pPr marL="4114800" lvl="8" indent="-34925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 sz="1900"/>
            </a:lvl9pPr>
          </a:lstStyle>
          <a:p>
            <a:endParaRPr/>
          </a:p>
        </p:txBody>
      </p:sp>
      <p:sp>
        <p:nvSpPr>
          <p:cNvPr id="75" name="Google Shape;75;p85"/>
          <p:cNvSpPr txBox="1">
            <a:spLocks noGrp="1"/>
          </p:cNvSpPr>
          <p:nvPr>
            <p:ph type="body" idx="2"/>
          </p:nvPr>
        </p:nvSpPr>
        <p:spPr>
          <a:xfrm>
            <a:off x="2590800" y="1435119"/>
            <a:ext cx="275102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85"/>
          <p:cNvSpPr txBox="1">
            <a:spLocks noGrp="1"/>
          </p:cNvSpPr>
          <p:nvPr>
            <p:ph type="body" idx="3"/>
          </p:nvPr>
        </p:nvSpPr>
        <p:spPr>
          <a:xfrm>
            <a:off x="2590800" y="6324600"/>
            <a:ext cx="1981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85"/>
          <p:cNvSpPr txBox="1">
            <a:spLocks noGrp="1"/>
          </p:cNvSpPr>
          <p:nvPr>
            <p:ph type="body" idx="4"/>
          </p:nvPr>
        </p:nvSpPr>
        <p:spPr>
          <a:xfrm>
            <a:off x="48768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r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85"/>
          <p:cNvSpPr txBox="1">
            <a:spLocks noGrp="1"/>
          </p:cNvSpPr>
          <p:nvPr>
            <p:ph type="sldNum" idx="12"/>
          </p:nvPr>
        </p:nvSpPr>
        <p:spPr>
          <a:xfrm>
            <a:off x="8534400" y="6324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spcBef>
                <a:spcPts val="0"/>
              </a:spcBef>
              <a:buNone/>
              <a:defRPr sz="1000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  <p:pic>
        <p:nvPicPr>
          <p:cNvPr id="79" name="Google Shape;79;p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ttēls ar parakstu">
  <p:cSld name="Attēls ar parakstu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2513" y="5142113"/>
            <a:ext cx="6996419" cy="1471109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86"/>
          <p:cNvSpPr txBox="1"/>
          <p:nvPr/>
        </p:nvSpPr>
        <p:spPr>
          <a:xfrm>
            <a:off x="1493239" y="3783435"/>
            <a:ext cx="6274965" cy="166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 b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Izglītības kvalitātes valsts dienests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Zigfrīda Annas Meierovica bulvāris 14, Rīga, LV-1050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pmp@ikvd.gov.lv</a:t>
            </a:r>
            <a:endParaRPr sz="16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rPr lang="lv-LV" sz="16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www.pumpurs.lv 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5" name="Google Shape;85;p86"/>
          <p:cNvSpPr txBox="1">
            <a:spLocks noGrp="1"/>
          </p:cNvSpPr>
          <p:nvPr>
            <p:ph type="body" idx="1"/>
          </p:nvPr>
        </p:nvSpPr>
        <p:spPr>
          <a:xfrm>
            <a:off x="744521" y="3166823"/>
            <a:ext cx="777240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>
            <a:lvl1pPr marL="457200" marR="0" lvl="0" indent="-438150" algn="l" rtl="0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  <a:defRPr sz="3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12750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73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»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925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5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98989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-L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5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49842" y="5788241"/>
            <a:ext cx="1400712" cy="62513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stnesis.lv/op/2021/214.1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"/>
          <p:cNvSpPr txBox="1">
            <a:spLocks noGrp="1"/>
          </p:cNvSpPr>
          <p:nvPr>
            <p:ph type="title"/>
          </p:nvPr>
        </p:nvSpPr>
        <p:spPr>
          <a:xfrm>
            <a:off x="744523" y="3024981"/>
            <a:ext cx="7772400" cy="73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400" dirty="0"/>
              <a:t>Papildu budžeta konsultāciju īstenošana 2021.gada 8.novembris-17.decembrim</a:t>
            </a:r>
            <a:endParaRPr sz="2400" dirty="0"/>
          </a:p>
        </p:txBody>
      </p:sp>
      <p:sp>
        <p:nvSpPr>
          <p:cNvPr id="291" name="Google Shape;291;p1"/>
          <p:cNvSpPr txBox="1">
            <a:spLocks noGrp="1"/>
          </p:cNvSpPr>
          <p:nvPr>
            <p:ph type="body" idx="1"/>
          </p:nvPr>
        </p:nvSpPr>
        <p:spPr>
          <a:xfrm>
            <a:off x="744523" y="3879671"/>
            <a:ext cx="7772400" cy="603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lv-LV" dirty="0">
                <a:solidFill>
                  <a:schemeClr val="tx1"/>
                </a:solidFill>
              </a:rPr>
              <a:t>Informatīva tikšanās pašvaldību grāmatvežiem un finansistiem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D1EB92-C1DD-4182-9379-3C87B09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Kam pievērst uzmanību, lai novērstu dubulto finansējumu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E1164F-369D-4CC7-A554-7D7A5CCCA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8914" y="1665514"/>
            <a:ext cx="6487886" cy="4460659"/>
          </a:xfrm>
        </p:spPr>
        <p:txBody>
          <a:bodyPr>
            <a:normAutofit fontScale="850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Maksājuma uzdevumā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jānorāda, ka šis ir Papildu budžets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Grāmatvedībā ir nepieciešams izveidot atšķirīgu grāmatvedības dimensiju Papildus finansējumam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Ieteicams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lietu nomenklatūrā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izveidot atsevišķu sadaļu, nošķirot Papildu budžeta konsultāciju uzskaites dokumentus, un norādot, kur atrodas uzskaites dokumentu oriģināli.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Finansējumu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Projekta pamatbudžeta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atsākt izmantot drīkst </a:t>
            </a:r>
            <a:r>
              <a:rPr lang="lv-LV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tikai saskaņojot ar projekta finansisti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tikai gadījumā, ja ir apstiprināts, ka nav pieejamas papildus darba stundas no Papildu budžeta kvotas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0"/>
            <a:r>
              <a:rPr lang="lv-LV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NB!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Pašvaldību un skolu koordinatoriem jāpārliecinās, lai no 8.novembra, līdz brīdim, kad tiek saskaņota finansējuma lietošana no pamatbudžeta (IAP īstenošana) </a:t>
            </a:r>
            <a:r>
              <a:rPr lang="lv-LV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veikti ieraksti IAP KA lapās.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7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89727-F11A-4E42-BEDD-CB26D04D30AA}"/>
              </a:ext>
            </a:extLst>
          </p:cNvPr>
          <p:cNvSpPr txBox="1"/>
          <p:nvPr/>
        </p:nvSpPr>
        <p:spPr>
          <a:xfrm>
            <a:off x="3377110" y="2808515"/>
            <a:ext cx="3339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JAUTĀJUMI UN ATBILDES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60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56"/>
          <p:cNvSpPr txBox="1">
            <a:spLocks noGrp="1"/>
          </p:cNvSpPr>
          <p:nvPr>
            <p:ph type="title"/>
          </p:nvPr>
        </p:nvSpPr>
        <p:spPr>
          <a:xfrm>
            <a:off x="1043608" y="3732839"/>
            <a:ext cx="7312025" cy="588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50" tIns="46975" rIns="93950" bIns="4697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-LV" sz="2000" b="1"/>
              <a:t>Sagatavoja:                    komanda</a:t>
            </a:r>
            <a:endParaRPr sz="2000" b="1"/>
          </a:p>
        </p:txBody>
      </p:sp>
      <p:pic>
        <p:nvPicPr>
          <p:cNvPr id="685" name="Google Shape;685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39952" y="3429000"/>
            <a:ext cx="1512168" cy="6748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55"/>
          <p:cNvSpPr txBox="1">
            <a:spLocks noGrp="1"/>
          </p:cNvSpPr>
          <p:nvPr>
            <p:ph type="title"/>
          </p:nvPr>
        </p:nvSpPr>
        <p:spPr>
          <a:xfrm>
            <a:off x="2365695" y="381000"/>
            <a:ext cx="6321105" cy="611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</a:pPr>
            <a:r>
              <a:rPr lang="lv-LV" sz="3200" dirty="0">
                <a:solidFill>
                  <a:schemeClr val="tx1"/>
                </a:solidFill>
              </a:rPr>
              <a:t>Pamatojums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677" name="Google Shape;677;p55"/>
          <p:cNvSpPr txBox="1">
            <a:spLocks noGrp="1"/>
          </p:cNvSpPr>
          <p:nvPr>
            <p:ph type="sldNum" idx="12"/>
          </p:nvPr>
        </p:nvSpPr>
        <p:spPr>
          <a:xfrm>
            <a:off x="8388424" y="6324600"/>
            <a:ext cx="450776" cy="34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>
              <a:solidFill>
                <a:srgbClr val="898989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B0C5A157-903E-4EE7-9E54-43115132F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2857" y="1752600"/>
            <a:ext cx="7053943" cy="4376057"/>
          </a:xfrm>
        </p:spPr>
        <p:txBody>
          <a:bodyPr/>
          <a:lstStyle/>
          <a:p>
            <a:pPr algn="ctr"/>
            <a:r>
              <a:rPr lang="lv-LV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Ministru kabineta 2021. gada 2. novembra rīkojums </a:t>
            </a:r>
            <a:r>
              <a:rPr lang="lv-LV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Nr. 796 "Par finanšu līdzekļu piešķiršanu no valsts budžeta programmas "Līdzekļi neparedzētiem gadījumiem"</a:t>
            </a:r>
            <a:r>
              <a:rPr lang="lv-LV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v-LV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0"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Pieejamais Papildu budžets: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1 151 038 </a:t>
            </a:r>
            <a:r>
              <a:rPr lang="lv-LV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 , </a:t>
            </a:r>
            <a:r>
              <a:rPr lang="lv-L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 paredzēts </a:t>
            </a:r>
          </a:p>
          <a:p>
            <a:pPr marL="228600" indent="0" algn="ctr"/>
            <a:r>
              <a:rPr lang="lv-LV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83 478 </a:t>
            </a:r>
            <a:r>
              <a:rPr lang="lv-LV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pedagogu darba stundu īstenošanai</a:t>
            </a:r>
          </a:p>
          <a:p>
            <a:pPr marL="228600" indent="0" algn="ctr"/>
            <a:endParaRPr lang="lv-LV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1430B07-01B8-41B2-A085-3706E98F9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Konsultāciju kvota</a:t>
            </a:r>
            <a:endParaRPr lang="en-US" dirty="0"/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D47663F7-B423-49AB-980A-5543E33B5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90800" y="1589314"/>
            <a:ext cx="6096000" cy="437357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Pieejamo konsultāciju (darba stundu) skaits katrai pašvaldībai ir izziņots e-pastā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(2.novembra e-pasts </a:t>
            </a:r>
            <a:r>
              <a:rPr lang="lv-LV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pieejamo Papildu budžeta konsultāciju kvotu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ctr"/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Kvotu izmanto laikā no 2021. gada 08.novembra līdz 17.decembrim (ieskaitot)</a:t>
            </a:r>
          </a:p>
          <a:p>
            <a:pPr algn="ctr"/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Kvotu var izlietot arī ātrāk (pirms 17.decembra). Tādā gadījumā jāsazinās ar projektu, lai vienotos par turpmāko finansēšanas kārtību </a:t>
            </a:r>
            <a:r>
              <a:rPr lang="lv-LV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(papildus kvota no Papildu budžeta vai atgriešanās pie Projekta līdzekļiem).</a:t>
            </a:r>
          </a:p>
          <a:p>
            <a:pPr algn="ctr"/>
            <a:endParaRPr lang="lv-LV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Pašvaldībai un skolām ir rūpīgi jāseko līdzi reālajam kvotas izlietojumam! </a:t>
            </a:r>
          </a:p>
          <a:p>
            <a:pPr algn="ctr"/>
            <a:endParaRPr lang="lv-LV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Papildus kvotas tiks aprēķinātas gan ņemot vērā iesniegtos plānus, gan ņemot vērā reālo izpildi (</a:t>
            </a:r>
            <a:r>
              <a:rPr lang="lv-LV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pašvaldībai ir ļoti rūpīgi jāseko līdzi Papildu budžeta izpildei. Tiks lūgts sniegt informāciju par finansējuma izlietojuma dinamiku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CF072F1E-0795-4F37-9447-F03465D3BE8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45D04116-03F3-4C1C-A008-C6380D8D7E23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9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8C2268-A1CD-4D92-AF5F-EAD63255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820" y="278833"/>
            <a:ext cx="6716486" cy="1184048"/>
          </a:xfrm>
        </p:spPr>
        <p:txBody>
          <a:bodyPr/>
          <a:lstStyle/>
          <a:p>
            <a:pPr algn="l"/>
            <a:r>
              <a:rPr lang="lv-LV" sz="2400" b="1" dirty="0">
                <a:latin typeface="Verdana"/>
                <a:ea typeface="Verdana"/>
                <a:sym typeface="Verdana"/>
              </a:rPr>
              <a:t>Atskaites</a:t>
            </a:r>
            <a:r>
              <a:rPr lang="lv-LV" dirty="0"/>
              <a:t> </a:t>
            </a:r>
            <a:r>
              <a:rPr lang="lv-LV" sz="2400" b="1" dirty="0">
                <a:latin typeface="Verdana"/>
                <a:ea typeface="Verdana"/>
              </a:rPr>
              <a:t>par novembri</a:t>
            </a:r>
            <a:endParaRPr lang="en-US" sz="2400" b="1" dirty="0">
              <a:latin typeface="Verdana"/>
              <a:ea typeface="Verdana"/>
            </a:endParaRPr>
          </a:p>
        </p:txBody>
      </p:sp>
      <p:pic>
        <p:nvPicPr>
          <p:cNvPr id="4" name="Attēls 3">
            <a:extLst>
              <a:ext uri="{FF2B5EF4-FFF2-40B4-BE49-F238E27FC236}">
                <a16:creationId xmlns:a16="http://schemas.microsoft.com/office/drawing/2014/main" id="{B05A7269-0043-4DCB-B40A-79B1FBD15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0414" y="1203291"/>
            <a:ext cx="7016386" cy="479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92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B89727-F11A-4E42-BEDD-CB26D04D30AA}"/>
              </a:ext>
            </a:extLst>
          </p:cNvPr>
          <p:cNvSpPr txBox="1"/>
          <p:nvPr/>
        </p:nvSpPr>
        <p:spPr>
          <a:xfrm>
            <a:off x="2018363" y="395056"/>
            <a:ext cx="6799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dk1"/>
              </a:buClr>
              <a:buSzPts val="4400"/>
            </a:pPr>
            <a:r>
              <a:rPr lang="lv-LV" sz="2400" b="1" dirty="0">
                <a:solidFill>
                  <a:schemeClr val="dk1"/>
                </a:solidFill>
                <a:latin typeface="Verdana"/>
                <a:ea typeface="Verdana"/>
                <a:cs typeface="Calibri"/>
                <a:sym typeface="Verdana"/>
              </a:rPr>
              <a:t>DLUV kopsavilkums (Papildu budžeta konsultāciju finansējuma atskaite)</a:t>
            </a:r>
            <a:endParaRPr lang="en-US" sz="2400" b="1" dirty="0">
              <a:solidFill>
                <a:schemeClr val="dk1"/>
              </a:solidFill>
              <a:latin typeface="Verdana"/>
              <a:ea typeface="Verdana"/>
              <a:cs typeface="Calibri"/>
              <a:sym typeface="Verdan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8E1C08-BD65-4A1C-983B-4CD316B70006}"/>
              </a:ext>
            </a:extLst>
          </p:cNvPr>
          <p:cNvSpPr txBox="1"/>
          <p:nvPr/>
        </p:nvSpPr>
        <p:spPr>
          <a:xfrm>
            <a:off x="517070" y="3893818"/>
            <a:ext cx="8523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lv-LV" i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</a:rPr>
              <a:t>Papildu budžeta konsultāciju </a:t>
            </a:r>
            <a:r>
              <a:rPr lang="lv-LV" b="1" i="1" dirty="0">
                <a:solidFill>
                  <a:schemeClr val="tx1"/>
                </a:solidFill>
              </a:rPr>
              <a:t>atskaite</a:t>
            </a:r>
            <a:r>
              <a:rPr lang="lv-LV" i="1" dirty="0">
                <a:solidFill>
                  <a:schemeClr val="tx1"/>
                </a:solidFill>
              </a:rPr>
              <a:t> ir </a:t>
            </a:r>
            <a:r>
              <a:rPr lang="lv-LV" b="1" i="1" u="sng" dirty="0">
                <a:solidFill>
                  <a:schemeClr val="tx1"/>
                </a:solidFill>
              </a:rPr>
              <a:t>saskaņots</a:t>
            </a:r>
            <a:r>
              <a:rPr lang="lv-LV" b="1" i="1" dirty="0">
                <a:solidFill>
                  <a:schemeClr val="tx1"/>
                </a:solidFill>
              </a:rPr>
              <a:t> </a:t>
            </a:r>
            <a:r>
              <a:rPr lang="lv-LV" i="1" dirty="0">
                <a:solidFill>
                  <a:schemeClr val="tx1"/>
                </a:solidFill>
              </a:rPr>
              <a:t>DLUV tabulas </a:t>
            </a:r>
            <a:r>
              <a:rPr lang="lv-LV" b="1" i="1" u="sng" dirty="0">
                <a:solidFill>
                  <a:schemeClr val="tx1"/>
                </a:solidFill>
              </a:rPr>
              <a:t>kopsavilkums</a:t>
            </a:r>
            <a:r>
              <a:rPr lang="lv-LV" b="1" i="1" dirty="0">
                <a:solidFill>
                  <a:schemeClr val="tx1"/>
                </a:solidFill>
              </a:rPr>
              <a:t> </a:t>
            </a:r>
            <a:r>
              <a:rPr lang="lv-LV" i="1" dirty="0">
                <a:solidFill>
                  <a:schemeClr val="tx1"/>
                </a:solidFill>
              </a:rPr>
              <a:t>(lapu ģenerēs IKVD sistēma par visām skolām kopā, no sistēmas varēs lejupielādēt DLUV failu saskaņošanai)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</a:rPr>
              <a:t>Saskaņotais kopsavilkums pašvaldības koordinatoram būs </a:t>
            </a:r>
            <a:r>
              <a:rPr lang="lv-LV" b="1" i="1" u="sng" dirty="0">
                <a:solidFill>
                  <a:schemeClr val="tx1"/>
                </a:solidFill>
              </a:rPr>
              <a:t>jāpievieno IKVD sistēmā</a:t>
            </a:r>
            <a:r>
              <a:rPr lang="lv-LV" i="1" dirty="0">
                <a:solidFill>
                  <a:schemeClr val="tx1"/>
                </a:solidFill>
              </a:rPr>
              <a:t>. Uz šīs uzskaites pamata pašvaldībai par īstenoto finansējumu tiks pārskaitīti faktiski izlietotie līdzekļi.</a:t>
            </a:r>
          </a:p>
          <a:p>
            <a:endParaRPr lang="lv-LV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</a:rPr>
              <a:t>Datiem šajā tabulā </a:t>
            </a:r>
            <a:r>
              <a:rPr lang="lv-LV" b="1" i="1" u="sng" dirty="0">
                <a:solidFill>
                  <a:schemeClr val="tx1"/>
                </a:solidFill>
              </a:rPr>
              <a:t>ir jābūt pamatotiem </a:t>
            </a:r>
            <a:r>
              <a:rPr lang="lv-LV" i="1" dirty="0">
                <a:solidFill>
                  <a:schemeClr val="tx1"/>
                </a:solidFill>
              </a:rPr>
              <a:t>ar pedagoga un izglītības iestādes direktora saskaņotu Papildu budžeta konsultāciju uzskaites lapu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5A3EE1BF-37D1-4D1F-856B-E6EE59532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343" y="1408145"/>
            <a:ext cx="6008914" cy="273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0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7F6F236-24AF-4158-8729-E406E9C9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57" y="350838"/>
            <a:ext cx="5246914" cy="781276"/>
          </a:xfrm>
        </p:spPr>
        <p:txBody>
          <a:bodyPr/>
          <a:lstStyle/>
          <a:p>
            <a:pPr algn="l"/>
            <a:r>
              <a:rPr lang="lv-LV" sz="2400" b="1" dirty="0">
                <a:latin typeface="Verdana"/>
                <a:ea typeface="Verdana"/>
                <a:sym typeface="Verdana"/>
              </a:rPr>
              <a:t>Noslodzes kopējā uzskaite</a:t>
            </a:r>
            <a:endParaRPr lang="en-US" sz="2400" b="1" dirty="0">
              <a:latin typeface="Verdana"/>
              <a:ea typeface="Verdana"/>
              <a:sym typeface="Verdan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77912B-40BC-45EA-A57C-D7ACCC907EA2}"/>
              </a:ext>
            </a:extLst>
          </p:cNvPr>
          <p:cNvSpPr txBox="1"/>
          <p:nvPr/>
        </p:nvSpPr>
        <p:spPr>
          <a:xfrm>
            <a:off x="1730829" y="1266629"/>
            <a:ext cx="7260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</a:rPr>
              <a:t>Papildu budžeta konsultācijas </a:t>
            </a:r>
            <a:r>
              <a:rPr lang="lv-LV" b="1" i="1" u="sng" dirty="0">
                <a:solidFill>
                  <a:schemeClr val="tx1"/>
                </a:solidFill>
              </a:rPr>
              <a:t>kopējā noslodzes tabelē </a:t>
            </a:r>
            <a:r>
              <a:rPr lang="lv-LV" i="1" dirty="0">
                <a:solidFill>
                  <a:schemeClr val="tx1"/>
                </a:solidFill>
              </a:rPr>
              <a:t>uzskaita atsevišķā rindā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</a:rPr>
              <a:t>SAM 8.3.4 – pamatfinansējuma stundas iekļauj </a:t>
            </a:r>
            <a:r>
              <a:rPr lang="lv-LV" b="1" i="1" dirty="0">
                <a:solidFill>
                  <a:schemeClr val="tx1"/>
                </a:solidFill>
              </a:rPr>
              <a:t>līdz 5.novembrim</a:t>
            </a:r>
            <a:r>
              <a:rPr lang="lv-LV" i="1" dirty="0">
                <a:solidFill>
                  <a:schemeClr val="tx1"/>
                </a:solidFill>
              </a:rPr>
              <a:t>, bet par Papildus finansējumu uzskaite sākās no 8.novembra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7" name="Attēls 16">
            <a:extLst>
              <a:ext uri="{FF2B5EF4-FFF2-40B4-BE49-F238E27FC236}">
                <a16:creationId xmlns:a16="http://schemas.microsoft.com/office/drawing/2014/main" id="{D3A50068-B0FF-490C-8D7C-C6D4870C71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6658" y="2021257"/>
            <a:ext cx="7412753" cy="404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025120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B388618-F16A-468F-9176-60E864EF9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ts val="4400"/>
            </a:pPr>
            <a:r>
              <a:rPr lang="lv-LV" dirty="0">
                <a:cs typeface="Calibri"/>
                <a:sym typeface="Calibri"/>
              </a:rPr>
              <a:t>Atskaišu iesniegšanas termiņi</a:t>
            </a:r>
            <a:endParaRPr lang="en-US" dirty="0">
              <a:cs typeface="Calibri"/>
              <a:sym typeface="Calibri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0E11D34B-2FEB-466E-9413-A0284D2F4E03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D2C995C-2D82-46F6-A48B-D76F61AA2E0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Attēls 6">
            <a:extLst>
              <a:ext uri="{FF2B5EF4-FFF2-40B4-BE49-F238E27FC236}">
                <a16:creationId xmlns:a16="http://schemas.microsoft.com/office/drawing/2014/main" id="{692FCE4F-FBFB-490F-9779-79562287C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62" y="2156732"/>
            <a:ext cx="73056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CCC7CFF-DAB6-4FE5-8287-14F597457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tx1"/>
                </a:solidFill>
              </a:rPr>
              <a:t>Finansējuma uzskaite un norēķini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442DC3F-29CE-4922-9298-0F6C43ED407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8A826F5B-3A48-44D3-8B51-FFA57B874BF0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ksta vietturis 6">
            <a:extLst>
              <a:ext uri="{FF2B5EF4-FFF2-40B4-BE49-F238E27FC236}">
                <a16:creationId xmlns:a16="http://schemas.microsoft.com/office/drawing/2014/main" id="{E2F6A599-CB91-4EA1-BF7B-C539BBE92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2296" y="1683026"/>
            <a:ext cx="6884504" cy="4443147"/>
          </a:xfrm>
        </p:spPr>
        <p:txBody>
          <a:bodyPr>
            <a:normAutofit lnSpcReduction="1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Jāveic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atsevišķa uzskaite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jānodala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grāmatvedības dimensija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Jāseko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līdzi piešķirtajai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kvotai un izlietojumam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Jāievēro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atskaišu iesniegšanas termiņi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lai finansējumu algu izmaksai varētu pārskaitīt savlaicīgi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Visos maksājuma uzdevumos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jānorāda atsauce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 to, ka izmaksa ir no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Papildu finansējuma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Finansējums no projekta tiks pārskaitīts no EKK7460 </a:t>
            </a:r>
            <a:r>
              <a:rPr lang="lv-LV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(«Pārējie valsts budžeta uzturēšanas izdevumu transferti pašvaldībām»)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2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5D1EB92-C1DD-4182-9379-3C87B09CD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tx1"/>
                </a:solidFill>
              </a:rPr>
              <a:t>Netiešās izmaksas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4E1164F-369D-4CC7-A554-7D7A5CCCA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571" y="1752601"/>
            <a:ext cx="6455229" cy="4343400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 , kas aprēķinās no īstenoto konsultāciju skaita, var izmantot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tikai atalgojumam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administrējošajam personālam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Starpība no VVI var izmantot </a:t>
            </a: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tikai atalgojumu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segšanai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0" algn="ctr"/>
            <a:r>
              <a:rPr lang="lv-LV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NB!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netiešās izmaksas, kuras veidojas no Papildu budžeta finansējuma, </a:t>
            </a:r>
            <a:r>
              <a:rPr lang="lv-LV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nedrīkst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izmantot nekā cita iegādei (t.sk. – kancelejai vai kam citam), jāizmanto tikai atalgojumam.</a:t>
            </a:r>
          </a:p>
          <a:p>
            <a:pPr marL="228600" indent="0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CADA4BE-7BA4-4091-A02F-EA8A475B9D1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AC519545-6BEB-42B0-AA3E-1BAAEF831C9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7487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2367</TotalTime>
  <Words>547</Words>
  <Application>Microsoft Office PowerPoint</Application>
  <PresentationFormat>Slaidrāde ekrānā (4:3)</PresentationFormat>
  <Paragraphs>62</Paragraphs>
  <Slides>12</Slides>
  <Notes>8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2</vt:i4>
      </vt:variant>
      <vt:variant>
        <vt:lpstr>Slaidu virsraksti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89_Prezentacija_templateLV</vt:lpstr>
      <vt:lpstr>Office Theme</vt:lpstr>
      <vt:lpstr>Papildu budžeta konsultāciju īstenošana 2021.gada 8.novembris-17.decembrim</vt:lpstr>
      <vt:lpstr>Pamatojums</vt:lpstr>
      <vt:lpstr>Konsultāciju kvota</vt:lpstr>
      <vt:lpstr>Atskaites par novembri</vt:lpstr>
      <vt:lpstr>PowerPoint prezentācija</vt:lpstr>
      <vt:lpstr>Noslodzes kopējā uzskaite</vt:lpstr>
      <vt:lpstr>Atskaišu iesniegšanas termiņi</vt:lpstr>
      <vt:lpstr>Finansējuma uzskaite un norēķini</vt:lpstr>
      <vt:lpstr>Netiešās izmaksas</vt:lpstr>
      <vt:lpstr>Kam pievērst uzmanību, lai novērstu dubulto finansējumu</vt:lpstr>
      <vt:lpstr>PowerPoint prezentācija</vt:lpstr>
      <vt:lpstr>Sagatavoja:                    komanda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Pašvaldības un izglītības iestāžu loma PMP risku mazināšanā</dc:title>
  <dc:creator>lietotajs</dc:creator>
  <cp:lastModifiedBy>Katrina Sudakova</cp:lastModifiedBy>
  <cp:revision>31</cp:revision>
  <dcterms:created xsi:type="dcterms:W3CDTF">2017-05-31T08:42:18Z</dcterms:created>
  <dcterms:modified xsi:type="dcterms:W3CDTF">2021-11-10T22:53:58Z</dcterms:modified>
</cp:coreProperties>
</file>