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handoutMasterIdLst>
    <p:handoutMasterId r:id="rId24"/>
  </p:handoutMasterIdLst>
  <p:sldIdLst>
    <p:sldId id="415" r:id="rId3"/>
    <p:sldId id="441" r:id="rId4"/>
    <p:sldId id="437" r:id="rId5"/>
    <p:sldId id="438" r:id="rId6"/>
    <p:sldId id="439" r:id="rId7"/>
    <p:sldId id="430" r:id="rId8"/>
    <p:sldId id="431" r:id="rId9"/>
    <p:sldId id="432" r:id="rId10"/>
    <p:sldId id="434" r:id="rId11"/>
    <p:sldId id="440" r:id="rId12"/>
    <p:sldId id="282" r:id="rId13"/>
    <p:sldId id="272" r:id="rId14"/>
    <p:sldId id="420" r:id="rId15"/>
    <p:sldId id="421" r:id="rId16"/>
    <p:sldId id="422" r:id="rId17"/>
    <p:sldId id="423" r:id="rId18"/>
    <p:sldId id="424" r:id="rId19"/>
    <p:sldId id="425" r:id="rId20"/>
    <p:sldId id="426" r:id="rId21"/>
    <p:sldId id="418" r:id="rId22"/>
  </p:sldIdLst>
  <p:sldSz cx="9144000" cy="6858000" type="screen4x3"/>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vita.Maurina" initials="I" lastIdx="0" clrIdx="0">
    <p:extLst>
      <p:ext uri="{19B8F6BF-5375-455C-9EA6-DF929625EA0E}">
        <p15:presenceInfo xmlns:p15="http://schemas.microsoft.com/office/powerpoint/2012/main" userId="Ivita.Mauri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2E97"/>
    <a:srgbClr val="E5EC84"/>
    <a:srgbClr val="EFF3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Vidējs stils 2 - izcēlum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Gaišs stils 2 - izcēlums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Bez stila, režģa tabu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03" autoAdjust="0"/>
    <p:restoredTop sz="94007" autoAdjust="0"/>
  </p:normalViewPr>
  <p:slideViewPr>
    <p:cSldViewPr>
      <p:cViewPr varScale="1">
        <p:scale>
          <a:sx n="73" d="100"/>
          <a:sy n="73" d="100"/>
        </p:scale>
        <p:origin x="13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a:defRPr sz="1200"/>
            </a:lvl1pPr>
          </a:lstStyle>
          <a:p>
            <a:fld id="{1042F38C-5A1D-4C64-9ABD-E2C4A967F523}" type="datetimeFigureOut">
              <a:rPr lang="lv-LV" smtClean="0"/>
              <a:t>04.03.2022</a:t>
            </a:fld>
            <a:endParaRPr lang="lv-LV"/>
          </a:p>
        </p:txBody>
      </p:sp>
      <p:sp>
        <p:nvSpPr>
          <p:cNvPr id="4" name="Footer Placeholder 3"/>
          <p:cNvSpPr>
            <a:spLocks noGrp="1"/>
          </p:cNvSpPr>
          <p:nvPr>
            <p:ph type="ftr" sz="quarter" idx="2"/>
          </p:nvPr>
        </p:nvSpPr>
        <p:spPr>
          <a:xfrm>
            <a:off x="2"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6324721D-5E0A-4122-9354-5935695D713C}" type="slidenum">
              <a:rPr lang="lv-LV" smtClean="0"/>
              <a:t>‹#›</a:t>
            </a:fld>
            <a:endParaRPr lang="lv-LV"/>
          </a:p>
        </p:txBody>
      </p:sp>
    </p:spTree>
    <p:extLst>
      <p:ext uri="{BB962C8B-B14F-4D97-AF65-F5344CB8AC3E}">
        <p14:creationId xmlns:p14="http://schemas.microsoft.com/office/powerpoint/2010/main" val="2525689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5" y="0"/>
            <a:ext cx="2945659" cy="496332"/>
          </a:xfrm>
          <a:prstGeom prst="rect">
            <a:avLst/>
          </a:prstGeom>
        </p:spPr>
        <p:txBody>
          <a:bodyPr vert="horz" lIns="91440" tIns="45720" rIns="91440" bIns="45720" rtlCol="0"/>
          <a:lstStyle>
            <a:lvl1pPr algn="r">
              <a:defRPr sz="1200"/>
            </a:lvl1pPr>
          </a:lstStyle>
          <a:p>
            <a:fld id="{3C005142-104D-4BA1-9C51-2ACF84E2D8C5}" type="datetimeFigureOut">
              <a:rPr lang="lv-LV" smtClean="0"/>
              <a:t>04.03.2022</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2"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5" y="9428583"/>
            <a:ext cx="2945659" cy="496332"/>
          </a:xfrm>
          <a:prstGeom prst="rect">
            <a:avLst/>
          </a:prstGeom>
        </p:spPr>
        <p:txBody>
          <a:bodyPr vert="horz" lIns="91440" tIns="45720" rIns="91440" bIns="45720" rtlCol="0" anchor="b"/>
          <a:lstStyle>
            <a:lvl1pPr algn="r">
              <a:defRPr sz="1200"/>
            </a:lvl1pPr>
          </a:lstStyle>
          <a:p>
            <a:fld id="{93E31C68-66BF-43CA-B104-57BE4B9DB51F}" type="slidenum">
              <a:rPr lang="lv-LV" smtClean="0"/>
              <a:t>‹#›</a:t>
            </a:fld>
            <a:endParaRPr lang="lv-LV"/>
          </a:p>
        </p:txBody>
      </p:sp>
    </p:spTree>
    <p:extLst>
      <p:ext uri="{BB962C8B-B14F-4D97-AF65-F5344CB8AC3E}">
        <p14:creationId xmlns:p14="http://schemas.microsoft.com/office/powerpoint/2010/main" val="2566886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lv-LV"/>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lv-LV"/>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B416E1-BA7B-4C37-B346-53818E848A67}" type="datetimeFigureOut">
              <a:rPr lang="lv-LV" smtClean="0"/>
              <a:t>04.03.2022</a:t>
            </a:fld>
            <a:endParaRPr lang="lv-LV"/>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F4448D1-D1D2-48F6-8762-7241BC0B8749}" type="slidenum">
              <a:rPr lang="lv-LV" smtClean="0"/>
              <a:t>‹#›</a:t>
            </a:fld>
            <a:endParaRPr lang="lv-LV"/>
          </a:p>
        </p:txBody>
      </p:sp>
    </p:spTree>
    <p:extLst>
      <p:ext uri="{BB962C8B-B14F-4D97-AF65-F5344CB8AC3E}">
        <p14:creationId xmlns:p14="http://schemas.microsoft.com/office/powerpoint/2010/main" val="2038234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lv-LV"/>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B416E1-BA7B-4C37-B346-53818E848A67}" type="datetimeFigureOut">
              <a:rPr lang="lv-LV" smtClean="0"/>
              <a:t>04.03.2022</a:t>
            </a:fld>
            <a:endParaRPr lang="lv-LV"/>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F4448D1-D1D2-48F6-8762-7241BC0B8749}" type="slidenum">
              <a:rPr lang="lv-LV" smtClean="0"/>
              <a:t>‹#›</a:t>
            </a:fld>
            <a:endParaRPr lang="lv-LV"/>
          </a:p>
        </p:txBody>
      </p:sp>
    </p:spTree>
    <p:extLst>
      <p:ext uri="{BB962C8B-B14F-4D97-AF65-F5344CB8AC3E}">
        <p14:creationId xmlns:p14="http://schemas.microsoft.com/office/powerpoint/2010/main" val="292275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B416E1-BA7B-4C37-B346-53818E848A67}" type="datetimeFigureOut">
              <a:rPr lang="lv-LV" smtClean="0"/>
              <a:t>04.03.2022</a:t>
            </a:fld>
            <a:endParaRPr lang="lv-LV"/>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F4448D1-D1D2-48F6-8762-7241BC0B8749}" type="slidenum">
              <a:rPr lang="lv-LV" smtClean="0"/>
              <a:t>‹#›</a:t>
            </a:fld>
            <a:endParaRPr lang="lv-LV"/>
          </a:p>
        </p:txBody>
      </p:sp>
    </p:spTree>
    <p:extLst>
      <p:ext uri="{BB962C8B-B14F-4D97-AF65-F5344CB8AC3E}">
        <p14:creationId xmlns:p14="http://schemas.microsoft.com/office/powerpoint/2010/main" val="2871982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Virsraksts un saturs">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5DAE1F9E-2377-4BD9-9C60-EB7E05648A2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Slide Number Placeholder 22">
            <a:extLst>
              <a:ext uri="{FF2B5EF4-FFF2-40B4-BE49-F238E27FC236}">
                <a16:creationId xmlns:a16="http://schemas.microsoft.com/office/drawing/2014/main" id="{CD34766A-101E-42F2-9F89-F42FA4038B48}"/>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4961CF2E-11C3-4D5E-B2D2-3BFAF1B6998A}" type="slidenum">
              <a:rPr lang="en-US" altLang="lv-LV"/>
              <a:pPr>
                <a:defRPr/>
              </a:pPr>
              <a:t>‹#›</a:t>
            </a:fld>
            <a:endParaRPr lang="en-US" altLang="lv-LV"/>
          </a:p>
        </p:txBody>
      </p:sp>
      <p:pic>
        <p:nvPicPr>
          <p:cNvPr id="8" name="Satura vietturis 2">
            <a:extLst>
              <a:ext uri="{FF2B5EF4-FFF2-40B4-BE49-F238E27FC236}">
                <a16:creationId xmlns:a16="http://schemas.microsoft.com/office/drawing/2014/main" id="{117B3714-7CD0-4C7A-BA25-327747E4B13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549842" y="5788241"/>
            <a:ext cx="1400712" cy="6251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8325580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Virsraksta slaids">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A6AAA4D-E5CF-4CD2-9741-BCC6FDCC965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7">
            <a:extLst>
              <a:ext uri="{FF2B5EF4-FFF2-40B4-BE49-F238E27FC236}">
                <a16:creationId xmlns:a16="http://schemas.microsoft.com/office/drawing/2014/main" id="{7DD07F52-F783-42E6-834A-3A9F0E657CA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le 1">
            <a:extLst>
              <a:ext uri="{FF2B5EF4-FFF2-40B4-BE49-F238E27FC236}">
                <a16:creationId xmlns:a16="http://schemas.microsoft.com/office/drawing/2014/main" id="{01FA2AAB-93E6-415D-91D7-8961505D8E09}"/>
              </a:ext>
            </a:extLst>
          </p:cNvPr>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82980" y="3124196"/>
            <a:ext cx="7311044" cy="588408"/>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1077537" y="3915849"/>
            <a:ext cx="7121929" cy="317499"/>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pic>
        <p:nvPicPr>
          <p:cNvPr id="2" name="Picture 1">
            <a:extLst>
              <a:ext uri="{FF2B5EF4-FFF2-40B4-BE49-F238E27FC236}">
                <a16:creationId xmlns:a16="http://schemas.microsoft.com/office/drawing/2014/main" id="{381F7D52-A24A-4629-AE3B-CF1F55F29975}"/>
              </a:ext>
            </a:extLst>
          </p:cNvPr>
          <p:cNvPicPr>
            <a:picLocks noChangeAspect="1"/>
          </p:cNvPicPr>
          <p:nvPr userDrawn="1"/>
        </p:nvPicPr>
        <p:blipFill>
          <a:blip r:embed="rId4"/>
          <a:stretch>
            <a:fillRect/>
          </a:stretch>
        </p:blipFill>
        <p:spPr>
          <a:xfrm>
            <a:off x="751965" y="4537166"/>
            <a:ext cx="7773074" cy="2048434"/>
          </a:xfrm>
          <a:prstGeom prst="rect">
            <a:avLst/>
          </a:prstGeom>
        </p:spPr>
      </p:pic>
    </p:spTree>
    <p:extLst>
      <p:ext uri="{BB962C8B-B14F-4D97-AF65-F5344CB8AC3E}">
        <p14:creationId xmlns:p14="http://schemas.microsoft.com/office/powerpoint/2010/main" val="8342098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rsraksta slaids">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A6AAA4D-E5CF-4CD2-9741-BCC6FDCC965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7">
            <a:extLst>
              <a:ext uri="{FF2B5EF4-FFF2-40B4-BE49-F238E27FC236}">
                <a16:creationId xmlns:a16="http://schemas.microsoft.com/office/drawing/2014/main" id="{7DD07F52-F783-42E6-834A-3A9F0E657CA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itle 1">
            <a:extLst>
              <a:ext uri="{FF2B5EF4-FFF2-40B4-BE49-F238E27FC236}">
                <a16:creationId xmlns:a16="http://schemas.microsoft.com/office/drawing/2014/main" id="{01FA2AAB-93E6-415D-91D7-8961505D8E09}"/>
              </a:ext>
            </a:extLst>
          </p:cNvPr>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82980" y="3124196"/>
            <a:ext cx="7311044" cy="588408"/>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1077537" y="3915849"/>
            <a:ext cx="7121929" cy="317499"/>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pic>
        <p:nvPicPr>
          <p:cNvPr id="2" name="Picture 1">
            <a:extLst>
              <a:ext uri="{FF2B5EF4-FFF2-40B4-BE49-F238E27FC236}">
                <a16:creationId xmlns:a16="http://schemas.microsoft.com/office/drawing/2014/main" id="{381F7D52-A24A-4629-AE3B-CF1F55F29975}"/>
              </a:ext>
            </a:extLst>
          </p:cNvPr>
          <p:cNvPicPr>
            <a:picLocks noChangeAspect="1"/>
          </p:cNvPicPr>
          <p:nvPr userDrawn="1"/>
        </p:nvPicPr>
        <p:blipFill>
          <a:blip r:embed="rId4"/>
          <a:stretch>
            <a:fillRect/>
          </a:stretch>
        </p:blipFill>
        <p:spPr>
          <a:xfrm>
            <a:off x="751965" y="4537166"/>
            <a:ext cx="7773074" cy="2048434"/>
          </a:xfrm>
          <a:prstGeom prst="rect">
            <a:avLst/>
          </a:prstGeom>
        </p:spPr>
      </p:pic>
    </p:spTree>
    <p:extLst>
      <p:ext uri="{BB962C8B-B14F-4D97-AF65-F5344CB8AC3E}">
        <p14:creationId xmlns:p14="http://schemas.microsoft.com/office/powerpoint/2010/main" val="31021286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rsraksts un saturs">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5DAE1F9E-2377-4BD9-9C60-EB7E05648A2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Slide Number Placeholder 22">
            <a:extLst>
              <a:ext uri="{FF2B5EF4-FFF2-40B4-BE49-F238E27FC236}">
                <a16:creationId xmlns:a16="http://schemas.microsoft.com/office/drawing/2014/main" id="{CD34766A-101E-42F2-9F89-F42FA4038B48}"/>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4961CF2E-11C3-4D5E-B2D2-3BFAF1B6998A}" type="slidenum">
              <a:rPr lang="en-US" altLang="lv-LV"/>
              <a:pPr>
                <a:defRPr/>
              </a:pPr>
              <a:t>‹#›</a:t>
            </a:fld>
            <a:endParaRPr lang="en-US" altLang="lv-LV"/>
          </a:p>
        </p:txBody>
      </p:sp>
      <p:pic>
        <p:nvPicPr>
          <p:cNvPr id="8" name="Satura vietturis 2">
            <a:extLst>
              <a:ext uri="{FF2B5EF4-FFF2-40B4-BE49-F238E27FC236}">
                <a16:creationId xmlns:a16="http://schemas.microsoft.com/office/drawing/2014/main" id="{117B3714-7CD0-4C7A-BA25-327747E4B13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549842" y="5788241"/>
            <a:ext cx="1400712" cy="6251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910918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adaļas galvene">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236B80DE-1801-4129-A9A5-DF31C2A3044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Slide Number Placeholder 22">
            <a:extLst>
              <a:ext uri="{FF2B5EF4-FFF2-40B4-BE49-F238E27FC236}">
                <a16:creationId xmlns:a16="http://schemas.microsoft.com/office/drawing/2014/main" id="{504FE742-528A-442F-A15D-748F78656522}"/>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2057759D-D971-4804-9A18-54E9687BCAAF}" type="slidenum">
              <a:rPr lang="en-US" altLang="lv-LV"/>
              <a:pPr>
                <a:defRPr/>
              </a:pPr>
              <a:t>‹#›</a:t>
            </a:fld>
            <a:endParaRPr lang="en-US" altLang="lv-LV"/>
          </a:p>
        </p:txBody>
      </p:sp>
      <p:pic>
        <p:nvPicPr>
          <p:cNvPr id="9" name="Satura vietturis 2">
            <a:extLst>
              <a:ext uri="{FF2B5EF4-FFF2-40B4-BE49-F238E27FC236}">
                <a16:creationId xmlns:a16="http://schemas.microsoft.com/office/drawing/2014/main" id="{BF55FC06-8B83-42E9-8F37-B97D51D663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549842" y="5788241"/>
            <a:ext cx="1400712" cy="6251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6597692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vi satura bloki">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596B276-9F2C-4F17-ACE0-6F63A90D514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8" name="Slide Number Placeholder 22">
            <a:extLst>
              <a:ext uri="{FF2B5EF4-FFF2-40B4-BE49-F238E27FC236}">
                <a16:creationId xmlns:a16="http://schemas.microsoft.com/office/drawing/2014/main" id="{E99BEBA9-EC50-4A47-9D09-62EAA2F29F83}"/>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21515B63-754D-44A5-B00C-4C193B5CFE42}" type="slidenum">
              <a:rPr lang="en-US" altLang="lv-LV"/>
              <a:pPr>
                <a:defRPr/>
              </a:pPr>
              <a:t>‹#›</a:t>
            </a:fld>
            <a:endParaRPr lang="en-US" altLang="lv-LV"/>
          </a:p>
        </p:txBody>
      </p:sp>
      <p:pic>
        <p:nvPicPr>
          <p:cNvPr id="9" name="Satura vietturis 2">
            <a:extLst>
              <a:ext uri="{FF2B5EF4-FFF2-40B4-BE49-F238E27FC236}">
                <a16:creationId xmlns:a16="http://schemas.microsoft.com/office/drawing/2014/main" id="{CEA26681-8B5E-410D-BF91-F2168F89439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549842" y="5788241"/>
            <a:ext cx="1400712" cy="6251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1483846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alīdzinājums">
    <p:spTree>
      <p:nvGrpSpPr>
        <p:cNvPr id="1" name=""/>
        <p:cNvGrpSpPr/>
        <p:nvPr/>
      </p:nvGrpSpPr>
      <p:grpSpPr>
        <a:xfrm>
          <a:off x="0" y="0"/>
          <a:ext cx="0" cy="0"/>
          <a:chOff x="0" y="0"/>
          <a:chExt cx="0" cy="0"/>
        </a:xfrm>
      </p:grpSpPr>
      <p:pic>
        <p:nvPicPr>
          <p:cNvPr id="9" name="Picture 6">
            <a:extLst>
              <a:ext uri="{FF2B5EF4-FFF2-40B4-BE49-F238E27FC236}">
                <a16:creationId xmlns:a16="http://schemas.microsoft.com/office/drawing/2014/main" id="{B32BF3C8-95B5-4447-9D0B-87279CF5273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0" name="Slide Number Placeholder 22">
            <a:extLst>
              <a:ext uri="{FF2B5EF4-FFF2-40B4-BE49-F238E27FC236}">
                <a16:creationId xmlns:a16="http://schemas.microsoft.com/office/drawing/2014/main" id="{F9A984FE-F38F-4245-AED3-52245EA394F6}"/>
              </a:ext>
            </a:extLst>
          </p:cNvPr>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pPr>
              <a:defRPr/>
            </a:pPr>
            <a:fld id="{23CDC88D-6508-4CED-9BE7-74C532CA6690}" type="slidenum">
              <a:rPr lang="en-US" altLang="lv-LV"/>
              <a:pPr>
                <a:defRPr/>
              </a:pPr>
              <a:t>‹#›</a:t>
            </a:fld>
            <a:endParaRPr lang="en-US" altLang="lv-LV"/>
          </a:p>
        </p:txBody>
      </p:sp>
      <p:pic>
        <p:nvPicPr>
          <p:cNvPr id="11" name="Satura vietturis 2">
            <a:extLst>
              <a:ext uri="{FF2B5EF4-FFF2-40B4-BE49-F238E27FC236}">
                <a16:creationId xmlns:a16="http://schemas.microsoft.com/office/drawing/2014/main" id="{133D28C9-2F4E-450A-96BE-9BE051D3BD1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549842" y="5788241"/>
            <a:ext cx="1400712" cy="6251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41259558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kai virsraksts">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0A498150-83EB-43DF-8674-5F3C90AD1FE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6" name="Slide Number Placeholder 22">
            <a:extLst>
              <a:ext uri="{FF2B5EF4-FFF2-40B4-BE49-F238E27FC236}">
                <a16:creationId xmlns:a16="http://schemas.microsoft.com/office/drawing/2014/main" id="{43FE0035-9699-436B-92E3-D5B55BF77C31}"/>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4D74DD56-F920-4218-AF63-2408052CB3E4}" type="slidenum">
              <a:rPr lang="en-US" altLang="lv-LV"/>
              <a:pPr>
                <a:defRPr/>
              </a:pPr>
              <a:t>‹#›</a:t>
            </a:fld>
            <a:endParaRPr lang="en-US" altLang="lv-LV"/>
          </a:p>
        </p:txBody>
      </p:sp>
      <p:pic>
        <p:nvPicPr>
          <p:cNvPr id="7" name="Satura vietturis 2">
            <a:extLst>
              <a:ext uri="{FF2B5EF4-FFF2-40B4-BE49-F238E27FC236}">
                <a16:creationId xmlns:a16="http://schemas.microsoft.com/office/drawing/2014/main" id="{F27D5C52-EA56-4062-AD12-0B1559D9173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549842" y="5788241"/>
            <a:ext cx="1400712" cy="6251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807707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lv-LV"/>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B416E1-BA7B-4C37-B346-53818E848A67}" type="datetimeFigureOut">
              <a:rPr lang="lv-LV" smtClean="0"/>
              <a:t>04.03.2022</a:t>
            </a:fld>
            <a:endParaRPr lang="lv-LV"/>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F4448D1-D1D2-48F6-8762-7241BC0B8749}" type="slidenum">
              <a:rPr lang="lv-LV" smtClean="0"/>
              <a:t>‹#›</a:t>
            </a:fld>
            <a:endParaRPr lang="lv-LV"/>
          </a:p>
        </p:txBody>
      </p:sp>
    </p:spTree>
    <p:extLst>
      <p:ext uri="{BB962C8B-B14F-4D97-AF65-F5344CB8AC3E}">
        <p14:creationId xmlns:p14="http://schemas.microsoft.com/office/powerpoint/2010/main" val="2005816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ukšs">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B901C021-D888-469C-9315-9E8DBE9B7CE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5" name="Slide Number Placeholder 22">
            <a:extLst>
              <a:ext uri="{FF2B5EF4-FFF2-40B4-BE49-F238E27FC236}">
                <a16:creationId xmlns:a16="http://schemas.microsoft.com/office/drawing/2014/main" id="{ECF1AC4E-F509-4AED-82C8-9ACC3763063B}"/>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140F640F-1443-497C-8FE8-A24BE45E5E56}" type="slidenum">
              <a:rPr lang="en-US" altLang="lv-LV"/>
              <a:pPr>
                <a:defRPr/>
              </a:pPr>
              <a:t>‹#›</a:t>
            </a:fld>
            <a:endParaRPr lang="en-US" altLang="lv-LV"/>
          </a:p>
        </p:txBody>
      </p:sp>
      <p:pic>
        <p:nvPicPr>
          <p:cNvPr id="8" name="Satura vietturis 2">
            <a:extLst>
              <a:ext uri="{FF2B5EF4-FFF2-40B4-BE49-F238E27FC236}">
                <a16:creationId xmlns:a16="http://schemas.microsoft.com/office/drawing/2014/main" id="{C3EE085E-A3D1-4475-81A2-DC294347206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549842" y="5788241"/>
            <a:ext cx="1400712" cy="6251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6939405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aturs ar parakstu">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04138C2-CE1F-48DC-814B-504153183C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
        <p:nvSpPr>
          <p:cNvPr id="8" name="Slide Number Placeholder 22">
            <a:extLst>
              <a:ext uri="{FF2B5EF4-FFF2-40B4-BE49-F238E27FC236}">
                <a16:creationId xmlns:a16="http://schemas.microsoft.com/office/drawing/2014/main" id="{0394C034-FA8A-4A1D-A4FA-FD928F3A7461}"/>
              </a:ext>
            </a:extLst>
          </p:cNvPr>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A59C254F-0732-4E24-8622-BBBB33BBD41B}" type="slidenum">
              <a:rPr lang="en-US" altLang="lv-LV"/>
              <a:pPr>
                <a:defRPr/>
              </a:pPr>
              <a:t>‹#›</a:t>
            </a:fld>
            <a:endParaRPr lang="en-US" altLang="lv-LV"/>
          </a:p>
        </p:txBody>
      </p:sp>
      <p:pic>
        <p:nvPicPr>
          <p:cNvPr id="11" name="Satura vietturis 2">
            <a:extLst>
              <a:ext uri="{FF2B5EF4-FFF2-40B4-BE49-F238E27FC236}">
                <a16:creationId xmlns:a16="http://schemas.microsoft.com/office/drawing/2014/main" id="{CA8B870C-85B0-4526-A586-0F79EDB80BB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549842" y="5788241"/>
            <a:ext cx="1400712" cy="6251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498422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ttēls ar parakstu">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C499113A-020F-4369-8C69-E156B471A7D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6">
            <a:extLst>
              <a:ext uri="{FF2B5EF4-FFF2-40B4-BE49-F238E27FC236}">
                <a16:creationId xmlns:a16="http://schemas.microsoft.com/office/drawing/2014/main" id="{07939BDF-0862-4F51-8CDF-14DF036897D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5">
            <a:extLst>
              <a:ext uri="{FF2B5EF4-FFF2-40B4-BE49-F238E27FC236}">
                <a16:creationId xmlns:a16="http://schemas.microsoft.com/office/drawing/2014/main" id="{E2028125-A102-4AD2-8B2A-BC6886D4BF6F}"/>
              </a:ext>
            </a:extLst>
          </p:cNvPr>
          <p:cNvPicPr>
            <a:picLocks noChangeAspect="1"/>
          </p:cNvPicPr>
          <p:nvPr userDrawn="1"/>
        </p:nvPicPr>
        <p:blipFill>
          <a:blip r:embed="rId4"/>
          <a:stretch>
            <a:fillRect/>
          </a:stretch>
        </p:blipFill>
        <p:spPr>
          <a:xfrm>
            <a:off x="1132513" y="5142113"/>
            <a:ext cx="6996419" cy="1471109"/>
          </a:xfrm>
          <a:prstGeom prst="rect">
            <a:avLst/>
          </a:prstGeom>
        </p:spPr>
      </p:pic>
      <p:sp>
        <p:nvSpPr>
          <p:cNvPr id="7" name="TextBox 6">
            <a:extLst>
              <a:ext uri="{FF2B5EF4-FFF2-40B4-BE49-F238E27FC236}">
                <a16:creationId xmlns:a16="http://schemas.microsoft.com/office/drawing/2014/main" id="{F5F6C45E-5730-4C6D-9AB1-6976DE197580}"/>
              </a:ext>
            </a:extLst>
          </p:cNvPr>
          <p:cNvSpPr txBox="1"/>
          <p:nvPr userDrawn="1"/>
        </p:nvSpPr>
        <p:spPr>
          <a:xfrm>
            <a:off x="1493239" y="3783435"/>
            <a:ext cx="6274965" cy="1668149"/>
          </a:xfrm>
          <a:prstGeom prst="rect">
            <a:avLst/>
          </a:prstGeom>
          <a:noFill/>
        </p:spPr>
        <p:txBody>
          <a:bodyPr wrap="square" rtlCol="0">
            <a:spAutoFit/>
          </a:bodyPr>
          <a:lstStyle/>
          <a:p>
            <a:pPr algn="ctr">
              <a:lnSpc>
                <a:spcPct val="90000"/>
              </a:lnSpc>
              <a:spcBef>
                <a:spcPct val="20000"/>
              </a:spcBef>
            </a:pPr>
            <a:endParaRPr lang="lv-LV" altLang="lv-LV" sz="1600" b="1"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algn="ctr">
              <a:lnSpc>
                <a:spcPct val="90000"/>
              </a:lnSpc>
              <a:spcBef>
                <a:spcPct val="20000"/>
              </a:spcBef>
            </a:pPr>
            <a:r>
              <a:rPr lang="lv-LV" altLang="lv-LV" sz="1600" b="1" dirty="0">
                <a:solidFill>
                  <a:srgbClr val="000000"/>
                </a:solidFill>
                <a:latin typeface="Verdana" panose="020B0604030504040204" pitchFamily="34" charset="0"/>
                <a:ea typeface="Verdana" panose="020B0604030504040204" pitchFamily="34" charset="0"/>
                <a:cs typeface="Verdana" panose="020B0604030504040204" pitchFamily="34" charset="0"/>
              </a:rPr>
              <a:t>Izglītības kvalitātes valsts dienests</a:t>
            </a:r>
          </a:p>
          <a:p>
            <a:pPr algn="ctr">
              <a:lnSpc>
                <a:spcPct val="90000"/>
              </a:lnSpc>
              <a:spcBef>
                <a:spcPct val="20000"/>
              </a:spcBef>
            </a:pPr>
            <a:r>
              <a:rPr lang="lv-LV" altLang="lv-LV" sz="1600" dirty="0">
                <a:solidFill>
                  <a:srgbClr val="000000"/>
                </a:solidFill>
                <a:latin typeface="Verdana" panose="020B0604030504040204" pitchFamily="34" charset="0"/>
                <a:ea typeface="Verdana" panose="020B0604030504040204" pitchFamily="34" charset="0"/>
                <a:cs typeface="Verdana" panose="020B0604030504040204" pitchFamily="34" charset="0"/>
              </a:rPr>
              <a:t>Zigfrīda Annas Meierovica bulvāris 14, Rīga, LV-1050</a:t>
            </a:r>
          </a:p>
          <a:p>
            <a:pPr algn="ctr">
              <a:lnSpc>
                <a:spcPct val="90000"/>
              </a:lnSpc>
              <a:spcBef>
                <a:spcPct val="20000"/>
              </a:spcBef>
            </a:pPr>
            <a:r>
              <a:rPr lang="lv-LV" altLang="lv-LV" sz="1600" dirty="0" err="1">
                <a:solidFill>
                  <a:srgbClr val="000000"/>
                </a:solidFill>
                <a:latin typeface="Verdana" panose="020B0604030504040204" pitchFamily="34" charset="0"/>
                <a:ea typeface="Verdana" panose="020B0604030504040204" pitchFamily="34" charset="0"/>
                <a:cs typeface="Verdana" panose="020B0604030504040204" pitchFamily="34" charset="0"/>
              </a:rPr>
              <a:t>pmp@ikvd.gov.lv</a:t>
            </a:r>
            <a:endParaRPr lang="lv-LV" altLang="lv-LV" sz="1600" dirty="0">
              <a:solidFill>
                <a:srgbClr val="000000"/>
              </a:solidFill>
              <a:latin typeface="Verdana" panose="020B0604030504040204" pitchFamily="34" charset="0"/>
              <a:ea typeface="Verdana" panose="020B0604030504040204" pitchFamily="34" charset="0"/>
              <a:cs typeface="Verdana" panose="020B0604030504040204" pitchFamily="34" charset="0"/>
            </a:endParaRPr>
          </a:p>
          <a:p>
            <a:pPr algn="ctr">
              <a:lnSpc>
                <a:spcPct val="90000"/>
              </a:lnSpc>
              <a:spcBef>
                <a:spcPct val="20000"/>
              </a:spcBef>
            </a:pPr>
            <a:r>
              <a:rPr lang="lv-LV" altLang="lv-LV" sz="1600" dirty="0" err="1">
                <a:solidFill>
                  <a:srgbClr val="000000"/>
                </a:solidFill>
                <a:latin typeface="Verdana" panose="020B0604030504040204" pitchFamily="34" charset="0"/>
                <a:ea typeface="Verdana" panose="020B0604030504040204" pitchFamily="34" charset="0"/>
                <a:cs typeface="Verdana" panose="020B0604030504040204" pitchFamily="34" charset="0"/>
              </a:rPr>
              <a:t>www.pumpurs.lv</a:t>
            </a:r>
            <a:r>
              <a:rPr lang="lv-LV" altLang="lv-LV" sz="1600" dirty="0">
                <a:solidFill>
                  <a:srgbClr val="000000"/>
                </a:solidFill>
                <a:latin typeface="Verdana" panose="020B0604030504040204" pitchFamily="34" charset="0"/>
                <a:ea typeface="Verdana" panose="020B0604030504040204" pitchFamily="34" charset="0"/>
                <a:cs typeface="Verdana" panose="020B0604030504040204" pitchFamily="34" charset="0"/>
              </a:rPr>
              <a:t> </a:t>
            </a:r>
          </a:p>
          <a:p>
            <a:pPr algn="ctr">
              <a:lnSpc>
                <a:spcPct val="90000"/>
              </a:lnSpc>
              <a:spcBef>
                <a:spcPct val="20000"/>
              </a:spcBef>
            </a:pPr>
            <a:endParaRPr lang="lv-LV" altLang="lv-LV" sz="1600"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10" name="Text Placeholder 19"/>
          <p:cNvSpPr>
            <a:spLocks noGrp="1"/>
          </p:cNvSpPr>
          <p:nvPr>
            <p:ph type="body" sz="quarter" idx="11"/>
          </p:nvPr>
        </p:nvSpPr>
        <p:spPr>
          <a:xfrm>
            <a:off x="744521" y="3166823"/>
            <a:ext cx="7772400" cy="639762"/>
          </a:xfrm>
        </p:spPr>
        <p:txBody>
          <a:bodyPr>
            <a:normAutofit/>
          </a:bodyPr>
          <a:lstStyle>
            <a:lvl1pPr marL="0" indent="0" algn="ctr">
              <a:buNone/>
              <a:defRPr sz="2400">
                <a:latin typeface="Verdana" panose="020B0604030504040204" pitchFamily="34" charset="0"/>
                <a:ea typeface="Verdana" panose="020B0604030504040204" pitchFamily="34" charset="0"/>
                <a:cs typeface="Verdana" panose="020B0604030504040204" pitchFamily="34" charset="0"/>
              </a:defRPr>
            </a:lvl1pPr>
          </a:lstStyle>
          <a:p>
            <a:pPr lvl="0"/>
            <a:r>
              <a:rPr lang="en-US"/>
              <a:t>Edit Master text styles</a:t>
            </a:r>
          </a:p>
        </p:txBody>
      </p:sp>
    </p:spTree>
    <p:extLst>
      <p:ext uri="{BB962C8B-B14F-4D97-AF65-F5344CB8AC3E}">
        <p14:creationId xmlns:p14="http://schemas.microsoft.com/office/powerpoint/2010/main" val="1669929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lv-LV"/>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B416E1-BA7B-4C37-B346-53818E848A67}" type="datetimeFigureOut">
              <a:rPr lang="lv-LV" smtClean="0"/>
              <a:t>04.03.2022</a:t>
            </a:fld>
            <a:endParaRPr lang="lv-LV"/>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F4448D1-D1D2-48F6-8762-7241BC0B8749}" type="slidenum">
              <a:rPr lang="lv-LV" smtClean="0"/>
              <a:t>‹#›</a:t>
            </a:fld>
            <a:endParaRPr lang="lv-LV"/>
          </a:p>
        </p:txBody>
      </p:sp>
    </p:spTree>
    <p:extLst>
      <p:ext uri="{BB962C8B-B14F-4D97-AF65-F5344CB8AC3E}">
        <p14:creationId xmlns:p14="http://schemas.microsoft.com/office/powerpoint/2010/main" val="2146666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lv-LV"/>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B416E1-BA7B-4C37-B346-53818E848A67}" type="datetimeFigureOut">
              <a:rPr lang="lv-LV" smtClean="0"/>
              <a:t>04.03.2022</a:t>
            </a:fld>
            <a:endParaRPr lang="lv-LV"/>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F4448D1-D1D2-48F6-8762-7241BC0B8749}" type="slidenum">
              <a:rPr lang="lv-LV" smtClean="0"/>
              <a:t>‹#›</a:t>
            </a:fld>
            <a:endParaRPr lang="lv-LV"/>
          </a:p>
        </p:txBody>
      </p:sp>
    </p:spTree>
    <p:extLst>
      <p:ext uri="{BB962C8B-B14F-4D97-AF65-F5344CB8AC3E}">
        <p14:creationId xmlns:p14="http://schemas.microsoft.com/office/powerpoint/2010/main" val="2869477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lv-LV"/>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7B416E1-BA7B-4C37-B346-53818E848A67}" type="datetimeFigureOut">
              <a:rPr lang="lv-LV" smtClean="0"/>
              <a:t>04.03.2022</a:t>
            </a:fld>
            <a:endParaRPr lang="lv-LV"/>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lv-LV"/>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AF4448D1-D1D2-48F6-8762-7241BC0B8749}" type="slidenum">
              <a:rPr lang="lv-LV" smtClean="0"/>
              <a:t>‹#›</a:t>
            </a:fld>
            <a:endParaRPr lang="lv-LV"/>
          </a:p>
        </p:txBody>
      </p:sp>
    </p:spTree>
    <p:extLst>
      <p:ext uri="{BB962C8B-B14F-4D97-AF65-F5344CB8AC3E}">
        <p14:creationId xmlns:p14="http://schemas.microsoft.com/office/powerpoint/2010/main" val="2682327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lv-LV"/>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7B416E1-BA7B-4C37-B346-53818E848A67}" type="datetimeFigureOut">
              <a:rPr lang="lv-LV" smtClean="0"/>
              <a:t>04.03.2022</a:t>
            </a:fld>
            <a:endParaRPr lang="lv-LV"/>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lv-LV"/>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AF4448D1-D1D2-48F6-8762-7241BC0B8749}" type="slidenum">
              <a:rPr lang="lv-LV" smtClean="0"/>
              <a:t>‹#›</a:t>
            </a:fld>
            <a:endParaRPr lang="lv-LV"/>
          </a:p>
        </p:txBody>
      </p:sp>
    </p:spTree>
    <p:extLst>
      <p:ext uri="{BB962C8B-B14F-4D97-AF65-F5344CB8AC3E}">
        <p14:creationId xmlns:p14="http://schemas.microsoft.com/office/powerpoint/2010/main" val="1194265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7B416E1-BA7B-4C37-B346-53818E848A67}" type="datetimeFigureOut">
              <a:rPr lang="lv-LV" smtClean="0"/>
              <a:t>04.03.2022</a:t>
            </a:fld>
            <a:endParaRPr lang="lv-LV"/>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lv-LV"/>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F4448D1-D1D2-48F6-8762-7241BC0B8749}" type="slidenum">
              <a:rPr lang="lv-LV" smtClean="0"/>
              <a:t>‹#›</a:t>
            </a:fld>
            <a:endParaRPr lang="lv-LV"/>
          </a:p>
        </p:txBody>
      </p:sp>
    </p:spTree>
    <p:extLst>
      <p:ext uri="{BB962C8B-B14F-4D97-AF65-F5344CB8AC3E}">
        <p14:creationId xmlns:p14="http://schemas.microsoft.com/office/powerpoint/2010/main" val="408429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lv-LV"/>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B416E1-BA7B-4C37-B346-53818E848A67}" type="datetimeFigureOut">
              <a:rPr lang="lv-LV" smtClean="0"/>
              <a:t>04.03.2022</a:t>
            </a:fld>
            <a:endParaRPr lang="lv-LV"/>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F4448D1-D1D2-48F6-8762-7241BC0B8749}" type="slidenum">
              <a:rPr lang="lv-LV" smtClean="0"/>
              <a:t>‹#›</a:t>
            </a:fld>
            <a:endParaRPr lang="lv-LV"/>
          </a:p>
        </p:txBody>
      </p:sp>
    </p:spTree>
    <p:extLst>
      <p:ext uri="{BB962C8B-B14F-4D97-AF65-F5344CB8AC3E}">
        <p14:creationId xmlns:p14="http://schemas.microsoft.com/office/powerpoint/2010/main" val="2820677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lv-LV"/>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B416E1-BA7B-4C37-B346-53818E848A67}" type="datetimeFigureOut">
              <a:rPr lang="lv-LV" smtClean="0"/>
              <a:t>04.03.2022</a:t>
            </a:fld>
            <a:endParaRPr lang="lv-LV"/>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AF4448D1-D1D2-48F6-8762-7241BC0B8749}" type="slidenum">
              <a:rPr lang="lv-LV" smtClean="0"/>
              <a:t>‹#›</a:t>
            </a:fld>
            <a:endParaRPr lang="lv-LV"/>
          </a:p>
        </p:txBody>
      </p:sp>
    </p:spTree>
    <p:extLst>
      <p:ext uri="{BB962C8B-B14F-4D97-AF65-F5344CB8AC3E}">
        <p14:creationId xmlns:p14="http://schemas.microsoft.com/office/powerpoint/2010/main" val="1181986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theme" Target="../theme/theme2.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619CD04-79EF-4B3F-A11E-BA2FDEEC2340}"/>
              </a:ext>
            </a:extLst>
          </p:cNvPr>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Satura vietturis 2">
            <a:extLst>
              <a:ext uri="{FF2B5EF4-FFF2-40B4-BE49-F238E27FC236}">
                <a16:creationId xmlns:a16="http://schemas.microsoft.com/office/drawing/2014/main" id="{5833E4DD-8DF1-4FC2-9D82-D1B267885DF5}"/>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bwMode="auto">
          <a:xfrm>
            <a:off x="549842" y="5788241"/>
            <a:ext cx="1400712" cy="6251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076499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0" r:id="rId12"/>
    <p:sldLayoutId id="214748367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6847795-F0D4-4EF5-B19E-5E270C2057F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lv-LV" altLang="lv-LV"/>
              <a:t>Rediģēt šablona virsraksta stilu</a:t>
            </a:r>
            <a:endParaRPr lang="en-US" altLang="lv-LV"/>
          </a:p>
        </p:txBody>
      </p:sp>
      <p:sp>
        <p:nvSpPr>
          <p:cNvPr id="1027" name="Text Placeholder 2">
            <a:extLst>
              <a:ext uri="{FF2B5EF4-FFF2-40B4-BE49-F238E27FC236}">
                <a16:creationId xmlns:a16="http://schemas.microsoft.com/office/drawing/2014/main" id="{BFC40E4F-B76C-45B5-99A5-72E298CA1AB3}"/>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lv-LV" altLang="lv-LV"/>
              <a:t>Rediģēt šablona teksta stilus</a:t>
            </a:r>
          </a:p>
          <a:p>
            <a:pPr lvl="1"/>
            <a:r>
              <a:rPr lang="lv-LV" altLang="lv-LV"/>
              <a:t>Otrais līmenis</a:t>
            </a:r>
          </a:p>
          <a:p>
            <a:pPr lvl="2"/>
            <a:r>
              <a:rPr lang="lv-LV" altLang="lv-LV"/>
              <a:t>Trešais līmenis</a:t>
            </a:r>
          </a:p>
          <a:p>
            <a:pPr lvl="3"/>
            <a:r>
              <a:rPr lang="lv-LV" altLang="lv-LV"/>
              <a:t>Ceturtais līmenis</a:t>
            </a:r>
          </a:p>
          <a:p>
            <a:pPr lvl="4"/>
            <a:r>
              <a:rPr lang="lv-LV" altLang="lv-LV"/>
              <a:t>Piektais līmenis</a:t>
            </a:r>
            <a:endParaRPr lang="en-US" altLang="lv-LV"/>
          </a:p>
        </p:txBody>
      </p:sp>
      <p:sp>
        <p:nvSpPr>
          <p:cNvPr id="4" name="Date Placeholder 3">
            <a:extLst>
              <a:ext uri="{FF2B5EF4-FFF2-40B4-BE49-F238E27FC236}">
                <a16:creationId xmlns:a16="http://schemas.microsoft.com/office/drawing/2014/main" id="{CC55A7B9-BC06-4D0B-8D90-7B1FE7217B78}"/>
              </a:ext>
            </a:extLst>
          </p:cNvPr>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eaLnBrk="1" hangingPunct="1">
              <a:defRPr sz="1200">
                <a:solidFill>
                  <a:srgbClr val="898989"/>
                </a:solidFill>
              </a:defRPr>
            </a:lvl1pPr>
          </a:lstStyle>
          <a:p>
            <a:pPr>
              <a:defRPr/>
            </a:pPr>
            <a:fld id="{C681B3DE-7BFC-4B54-8CCE-F77D6112226A}" type="datetime1">
              <a:rPr lang="en-US" altLang="lv-LV"/>
              <a:pPr>
                <a:defRPr/>
              </a:pPr>
              <a:t>3/4/2022</a:t>
            </a:fld>
            <a:endParaRPr lang="en-US" altLang="lv-LV"/>
          </a:p>
        </p:txBody>
      </p:sp>
      <p:sp>
        <p:nvSpPr>
          <p:cNvPr id="5" name="Footer Placeholder 4">
            <a:extLst>
              <a:ext uri="{FF2B5EF4-FFF2-40B4-BE49-F238E27FC236}">
                <a16:creationId xmlns:a16="http://schemas.microsoft.com/office/drawing/2014/main" id="{268CDA10-6D63-4BF4-9959-D166FC1BAD64}"/>
              </a:ext>
            </a:extLst>
          </p:cNvPr>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0811AAD2-D9C4-453F-BCC5-65721708537B}"/>
              </a:ext>
            </a:extLst>
          </p:cNvPr>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081FACB4-0694-4BD6-87BD-91BD6D8659E9}" type="slidenum">
              <a:rPr lang="en-US" altLang="lv-LV"/>
              <a:pPr>
                <a:defRPr/>
              </a:pPr>
              <a:t>‹#›</a:t>
            </a:fld>
            <a:endParaRPr lang="en-US" altLang="lv-LV"/>
          </a:p>
        </p:txBody>
      </p:sp>
    </p:spTree>
    <p:extLst>
      <p:ext uri="{BB962C8B-B14F-4D97-AF65-F5344CB8AC3E}">
        <p14:creationId xmlns:p14="http://schemas.microsoft.com/office/powerpoint/2010/main" val="2209262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938213" rtl="0" eaLnBrk="1" fontAlgn="base" hangingPunct="1">
        <a:spcBef>
          <a:spcPct val="0"/>
        </a:spcBef>
        <a:spcAft>
          <a:spcPct val="0"/>
        </a:spcAft>
        <a:defRPr sz="4500" kern="1200">
          <a:solidFill>
            <a:schemeClr val="tx1"/>
          </a:solidFill>
          <a:latin typeface="+mj-lt"/>
          <a:ea typeface="MS PGothic" pitchFamily="34" charset="-128"/>
          <a:cs typeface="+mj-cs"/>
        </a:defRPr>
      </a:lvl1pPr>
      <a:lvl2pPr algn="ctr" defTabSz="938213" rtl="0" eaLnBrk="1" fontAlgn="base" hangingPunct="1">
        <a:spcBef>
          <a:spcPct val="0"/>
        </a:spcBef>
        <a:spcAft>
          <a:spcPct val="0"/>
        </a:spcAft>
        <a:defRPr sz="4500">
          <a:solidFill>
            <a:schemeClr val="tx1"/>
          </a:solidFill>
          <a:latin typeface="Times New Roman" pitchFamily="18" charset="0"/>
          <a:ea typeface="MS PGothic" pitchFamily="34" charset="-128"/>
        </a:defRPr>
      </a:lvl2pPr>
      <a:lvl3pPr algn="ctr" defTabSz="938213" rtl="0" eaLnBrk="1" fontAlgn="base" hangingPunct="1">
        <a:spcBef>
          <a:spcPct val="0"/>
        </a:spcBef>
        <a:spcAft>
          <a:spcPct val="0"/>
        </a:spcAft>
        <a:defRPr sz="4500">
          <a:solidFill>
            <a:schemeClr val="tx1"/>
          </a:solidFill>
          <a:latin typeface="Times New Roman" pitchFamily="18" charset="0"/>
          <a:ea typeface="MS PGothic" pitchFamily="34" charset="-128"/>
        </a:defRPr>
      </a:lvl3pPr>
      <a:lvl4pPr algn="ctr" defTabSz="938213" rtl="0" eaLnBrk="1" fontAlgn="base" hangingPunct="1">
        <a:spcBef>
          <a:spcPct val="0"/>
        </a:spcBef>
        <a:spcAft>
          <a:spcPct val="0"/>
        </a:spcAft>
        <a:defRPr sz="4500">
          <a:solidFill>
            <a:schemeClr val="tx1"/>
          </a:solidFill>
          <a:latin typeface="Times New Roman" pitchFamily="18" charset="0"/>
          <a:ea typeface="MS PGothic" pitchFamily="34" charset="-128"/>
        </a:defRPr>
      </a:lvl4pPr>
      <a:lvl5pPr algn="ctr" defTabSz="938213" rtl="0" eaLnBrk="1" fontAlgn="base" hangingPunct="1">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1" fontAlgn="base" hangingPunct="1">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mn-cs"/>
        </a:defRPr>
      </a:lvl1pPr>
      <a:lvl2pPr marL="762000" indent="-292100" algn="l" defTabSz="938213" rtl="0" eaLnBrk="1" fontAlgn="base" hangingPunct="1">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1" fontAlgn="base" hangingPunct="1">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2" y="2329892"/>
            <a:ext cx="7128792" cy="2264014"/>
          </a:xfrm>
        </p:spPr>
        <p:txBody>
          <a:bodyPr>
            <a:normAutofit/>
          </a:bodyPr>
          <a:lstStyle/>
          <a:p>
            <a:pPr algn="ctr">
              <a:lnSpc>
                <a:spcPct val="150000"/>
              </a:lnSpc>
            </a:pPr>
            <a:r>
              <a:rPr lang="lv-LV" sz="2600" dirty="0"/>
              <a:t>Jaunatnes iniciatīvu projektu </a:t>
            </a:r>
            <a:r>
              <a:rPr lang="lv-LV" sz="2600" dirty="0" smtClean="0"/>
              <a:t>īstenošana</a:t>
            </a:r>
            <a:br>
              <a:rPr lang="lv-LV" sz="2600" dirty="0" smtClean="0"/>
            </a:br>
            <a:r>
              <a:rPr lang="lv-LV" sz="2600" dirty="0" smtClean="0"/>
              <a:t/>
            </a:r>
            <a:br>
              <a:rPr lang="lv-LV" sz="2600" dirty="0" smtClean="0"/>
            </a:br>
            <a:r>
              <a:rPr lang="lv-LV" sz="1600" dirty="0" smtClean="0"/>
              <a:t>04.03.2022.</a:t>
            </a:r>
            <a:endParaRPr lang="lv-LV" sz="1600"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a:xfrm>
            <a:off x="8357616" y="6324600"/>
            <a:ext cx="481584" cy="304800"/>
          </a:xfrm>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4961CF2E-11C3-4D5E-B2D2-3BFAF1B6998A}" type="slidenum">
              <a:rPr kumimoji="0" lang="en-US" altLang="lv-LV" sz="1000" b="0" i="0" u="none" strike="noStrike" kern="1200" cap="none" spc="0" normalizeH="0" baseline="0" noProof="0" smtClean="0">
                <a:ln>
                  <a:noFill/>
                </a:ln>
                <a:solidFill>
                  <a:srgbClr val="898989"/>
                </a:solidFill>
                <a:effectLst/>
                <a:uLnTx/>
                <a:uFillTx/>
                <a:latin typeface="Verdana" panose="020B0604030504040204" pitchFamily="34" charset="0"/>
                <a:ea typeface="MS PGothic" panose="020B0600070205080204" pitchFamily="34" charset="-128"/>
                <a:cs typeface="+mn-cs"/>
              </a:rPr>
              <a:pPr marL="0" marR="0" lvl="0" indent="0" algn="r" defTabSz="938213" rtl="0" eaLnBrk="1" fontAlgn="base" latinLnBrk="0" hangingPunct="1">
                <a:lnSpc>
                  <a:spcPct val="100000"/>
                </a:lnSpc>
                <a:spcBef>
                  <a:spcPct val="0"/>
                </a:spcBef>
                <a:spcAft>
                  <a:spcPct val="0"/>
                </a:spcAft>
                <a:buClrTx/>
                <a:buSzTx/>
                <a:buFontTx/>
                <a:buNone/>
                <a:tabLst/>
                <a:defRPr/>
              </a:pPr>
              <a:t>1</a:t>
            </a:fld>
            <a:endParaRPr kumimoji="0" lang="en-US" altLang="lv-LV" sz="1000" b="0" i="0" u="none" strike="noStrike" kern="1200" cap="none" spc="0" normalizeH="0" baseline="0" noProof="0" dirty="0">
              <a:ln>
                <a:noFill/>
              </a:ln>
              <a:solidFill>
                <a:srgbClr val="898989"/>
              </a:solidFill>
              <a:effectLst/>
              <a:uLnTx/>
              <a:uFillTx/>
              <a:latin typeface="Verdana" panose="020B0604030504040204" pitchFamily="34" charset="0"/>
              <a:ea typeface="MS PGothic" panose="020B0600070205080204" pitchFamily="34" charset="-128"/>
              <a:cs typeface="+mn-cs"/>
            </a:endParaRPr>
          </a:p>
        </p:txBody>
      </p:sp>
      <p:pic>
        <p:nvPicPr>
          <p:cNvPr id="2051" name="Picture 3" descr="Z:\SAM\ESF + IKV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2473" y="4755601"/>
            <a:ext cx="8335688" cy="175271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a:extLst>
              <a:ext uri="{FF2B5EF4-FFF2-40B4-BE49-F238E27FC236}">
                <a16:creationId xmlns:a16="http://schemas.microsoft.com/office/drawing/2014/main" id="{0EA212BF-43B5-4C71-9EAA-3DD86CA822B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72903" y="332656"/>
            <a:ext cx="1819971" cy="812255"/>
          </a:xfrm>
          <a:prstGeom prst="rect">
            <a:avLst/>
          </a:prstGeom>
        </p:spPr>
      </p:pic>
      <p:sp>
        <p:nvSpPr>
          <p:cNvPr id="7" name="Taisnstūris 6">
            <a:extLst>
              <a:ext uri="{FF2B5EF4-FFF2-40B4-BE49-F238E27FC236}">
                <a16:creationId xmlns:a16="http://schemas.microsoft.com/office/drawing/2014/main" id="{4330A2A1-2CA2-4C93-B974-A3756CE6CE61}"/>
              </a:ext>
            </a:extLst>
          </p:cNvPr>
          <p:cNvSpPr/>
          <p:nvPr/>
        </p:nvSpPr>
        <p:spPr>
          <a:xfrm>
            <a:off x="395536" y="5733256"/>
            <a:ext cx="1728192" cy="8961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0" name="Text Placeholder 1">
            <a:extLst>
              <a:ext uri="{FF2B5EF4-FFF2-40B4-BE49-F238E27FC236}">
                <a16:creationId xmlns:a16="http://schemas.microsoft.com/office/drawing/2014/main" id="{709E9C0D-C605-4365-BF3E-14776672E0A3}"/>
              </a:ext>
            </a:extLst>
          </p:cNvPr>
          <p:cNvSpPr txBox="1">
            <a:spLocks/>
          </p:cNvSpPr>
          <p:nvPr/>
        </p:nvSpPr>
        <p:spPr>
          <a:xfrm>
            <a:off x="2915816" y="3715178"/>
            <a:ext cx="7772400" cy="122413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lv-LV" sz="2000" b="1" dirty="0"/>
              <a:t>               </a:t>
            </a:r>
            <a:endParaRPr lang="lv-LV" sz="1600" b="1" dirty="0"/>
          </a:p>
        </p:txBody>
      </p:sp>
    </p:spTree>
    <p:extLst>
      <p:ext uri="{BB962C8B-B14F-4D97-AF65-F5344CB8AC3E}">
        <p14:creationId xmlns:p14="http://schemas.microsoft.com/office/powerpoint/2010/main" val="3445491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BB645-58F4-4B59-A448-E3A9E7BCDA45}"/>
              </a:ext>
            </a:extLst>
          </p:cNvPr>
          <p:cNvSpPr>
            <a:spLocks noGrp="1"/>
          </p:cNvSpPr>
          <p:nvPr>
            <p:ph type="title"/>
          </p:nvPr>
        </p:nvSpPr>
        <p:spPr>
          <a:xfrm>
            <a:off x="2046107" y="620688"/>
            <a:ext cx="6696744" cy="994122"/>
          </a:xfrm>
        </p:spPr>
        <p:txBody>
          <a:bodyPr/>
          <a:lstStyle/>
          <a:p>
            <a:r>
              <a:rPr lang="lv-LV" sz="2800" b="1" dirty="0" smtClean="0">
                <a:latin typeface="Verdana" panose="020B0604030504040204" pitchFamily="34" charset="0"/>
                <a:ea typeface="Verdana" panose="020B0604030504040204" pitchFamily="34" charset="0"/>
              </a:rPr>
              <a:t>Grozījumi projektā</a:t>
            </a:r>
            <a:endParaRPr lang="lv-LV" sz="2800"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3C72AA6A-68D2-4B30-A47B-620B9161A4F4}"/>
              </a:ext>
            </a:extLst>
          </p:cNvPr>
          <p:cNvSpPr>
            <a:spLocks noGrp="1"/>
          </p:cNvSpPr>
          <p:nvPr>
            <p:ph idx="1"/>
          </p:nvPr>
        </p:nvSpPr>
        <p:spPr>
          <a:xfrm>
            <a:off x="395536" y="1614810"/>
            <a:ext cx="8352928" cy="4622502"/>
          </a:xfrm>
        </p:spPr>
        <p:txBody>
          <a:bodyPr/>
          <a:lstStyle/>
          <a:p>
            <a:pPr algn="just"/>
            <a:r>
              <a:rPr lang="lv-LV" sz="2000" dirty="0">
                <a:latin typeface="Verdana" panose="020B0604030504040204" pitchFamily="34" charset="0"/>
                <a:ea typeface="Verdana" panose="020B0604030504040204" pitchFamily="34" charset="0"/>
              </a:rPr>
              <a:t>Projekta īstenotājs grozījumus līgumā par projekta īstenošanu saskaņo ar PAŠVALDĪBU gadījumos, kad izmaiņas projektā ir saistītas ar plānoto izmaksu kopsummu 4600 eiro apmērā un/vai mērķa sasniegšanu (piemēram, pārplānojot </a:t>
            </a:r>
            <a:r>
              <a:rPr lang="lv-LV" sz="2000" dirty="0" smtClean="0">
                <a:latin typeface="Verdana" panose="020B0604030504040204" pitchFamily="34" charset="0"/>
                <a:ea typeface="Verdana" panose="020B0604030504040204" pitchFamily="34" charset="0"/>
              </a:rPr>
              <a:t>aktivitātes, finansējuma izmaiņas virs 100 eiro) – grozījumus pievieno datu bāzē kopā ar atskaiti. </a:t>
            </a:r>
            <a:endParaRPr lang="lv-LV" sz="2000" dirty="0">
              <a:latin typeface="Verdana" panose="020B0604030504040204" pitchFamily="34" charset="0"/>
              <a:ea typeface="Verdana" panose="020B0604030504040204" pitchFamily="34" charset="0"/>
            </a:endParaRPr>
          </a:p>
          <a:p>
            <a:r>
              <a:rPr lang="lv-LV" sz="2000" dirty="0" smtClean="0">
                <a:latin typeface="Verdana" panose="020B0604030504040204" pitchFamily="34" charset="0"/>
                <a:ea typeface="Verdana" panose="020B0604030504040204" pitchFamily="34" charset="0"/>
              </a:rPr>
              <a:t>Projekta īstenotājs var lūgt pagarināt projekta laiku, slēdzot ar pašvaldību vienošanos pie līguma. </a:t>
            </a:r>
          </a:p>
          <a:p>
            <a:pPr algn="just"/>
            <a:r>
              <a:rPr lang="lv-LV" sz="2000" dirty="0" smtClean="0">
                <a:solidFill>
                  <a:srgbClr val="FF0000"/>
                </a:solidFill>
                <a:latin typeface="Verdana" panose="020B0604030504040204" pitchFamily="34" charset="0"/>
                <a:ea typeface="Verdana" panose="020B0604030504040204" pitchFamily="34" charset="0"/>
              </a:rPr>
              <a:t>Vienošanās nedrīkst būt parakstīta pēc projekta beigu datuma!!!</a:t>
            </a:r>
            <a:endParaRPr lang="lv-LV" sz="2000" dirty="0">
              <a:latin typeface="Verdana" panose="020B0604030504040204" pitchFamily="34" charset="0"/>
              <a:ea typeface="Verdana" panose="020B0604030504040204" pitchFamily="34" charset="0"/>
            </a:endParaRPr>
          </a:p>
          <a:p>
            <a:pPr algn="just"/>
            <a:r>
              <a:rPr lang="lv-LV" sz="2000" dirty="0">
                <a:latin typeface="Verdana" panose="020B0604030504040204" pitchFamily="34" charset="0"/>
                <a:ea typeface="Verdana" panose="020B0604030504040204" pitchFamily="34" charset="0"/>
              </a:rPr>
              <a:t>Citas nelielas izmaiņas var nesaskaņot, bet nepieciešams par tām sniegt skaidrojumu Noslēguma pārskatā. </a:t>
            </a:r>
          </a:p>
        </p:txBody>
      </p:sp>
    </p:spTree>
    <p:extLst>
      <p:ext uri="{BB962C8B-B14F-4D97-AF65-F5344CB8AC3E}">
        <p14:creationId xmlns:p14="http://schemas.microsoft.com/office/powerpoint/2010/main" val="20630235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533400"/>
            <a:ext cx="6248400" cy="884242"/>
          </a:xfrm>
        </p:spPr>
        <p:txBody>
          <a:bodyPr>
            <a:noAutofit/>
          </a:bodyPr>
          <a:lstStyle/>
          <a:p>
            <a:pPr algn="ctr"/>
            <a:r>
              <a:rPr lang="lv-LV" dirty="0"/>
              <a:t>Projekta noslēguma pārskatu vērtēšana un lēmuma pieņemšana</a:t>
            </a:r>
          </a:p>
        </p:txBody>
      </p:sp>
      <p:sp>
        <p:nvSpPr>
          <p:cNvPr id="3" name="Content Placeholder 2"/>
          <p:cNvSpPr>
            <a:spLocks noGrp="1"/>
          </p:cNvSpPr>
          <p:nvPr>
            <p:ph idx="1"/>
          </p:nvPr>
        </p:nvSpPr>
        <p:spPr>
          <a:xfrm>
            <a:off x="323528" y="2204864"/>
            <a:ext cx="8034088" cy="3096344"/>
          </a:xfrm>
        </p:spPr>
        <p:txBody>
          <a:bodyPr>
            <a:normAutofit/>
          </a:bodyPr>
          <a:lstStyle/>
          <a:p>
            <a:r>
              <a:rPr lang="lv-LV" dirty="0"/>
              <a:t>Projekta noslēguma pārskatus vērtē pašvaldības izveidotā vērtēšanas komisija vismaz 3 cilvēku sastāvā.</a:t>
            </a:r>
          </a:p>
          <a:p>
            <a:endParaRPr lang="lv-LV" sz="1100" dirty="0"/>
          </a:p>
          <a:p>
            <a:r>
              <a:rPr lang="lv-LV" dirty="0"/>
              <a:t>Tā pieņem lēmumu: </a:t>
            </a:r>
          </a:p>
          <a:p>
            <a:pPr marL="342900" indent="-342900">
              <a:buFont typeface="Wingdings" panose="05000000000000000000" pitchFamily="2" charset="2"/>
              <a:buChar char="Ø"/>
            </a:pPr>
            <a:r>
              <a:rPr lang="lv-LV" sz="1800" dirty="0"/>
              <a:t>projekta noslēguma pārskatu apstiprināt vai</a:t>
            </a:r>
          </a:p>
          <a:p>
            <a:pPr marL="342900" indent="-342900">
              <a:buFont typeface="Wingdings" panose="05000000000000000000" pitchFamily="2" charset="2"/>
              <a:buChar char="Ø"/>
            </a:pPr>
            <a:r>
              <a:rPr lang="lv-LV" sz="1800" dirty="0"/>
              <a:t>lūgt papildus skaidrojumus un labojumus, vai</a:t>
            </a:r>
          </a:p>
          <a:p>
            <a:pPr marL="342900" indent="-342900">
              <a:buFont typeface="Wingdings" panose="05000000000000000000" pitchFamily="2" charset="2"/>
              <a:buChar char="Ø"/>
            </a:pPr>
            <a:r>
              <a:rPr lang="lv-LV" sz="1800" dirty="0"/>
              <a:t>noslēguma pārskatu noraidīt.</a:t>
            </a:r>
          </a:p>
          <a:p>
            <a:endParaRPr lang="lv-LV" sz="1100" dirty="0" smtClean="0"/>
          </a:p>
          <a:p>
            <a:r>
              <a:rPr lang="lv-LV" sz="1800" dirty="0" smtClean="0">
                <a:solidFill>
                  <a:srgbClr val="FF0000"/>
                </a:solidFill>
              </a:rPr>
              <a:t>Biedrība iesniedz noslēguma pārskatu </a:t>
            </a:r>
            <a:r>
              <a:rPr lang="lv-LV" sz="1800" u="sng" dirty="0" smtClean="0">
                <a:solidFill>
                  <a:srgbClr val="FF0000"/>
                </a:solidFill>
              </a:rPr>
              <a:t>tikai pēc </a:t>
            </a:r>
            <a:r>
              <a:rPr lang="lv-LV" sz="1800" dirty="0" smtClean="0">
                <a:solidFill>
                  <a:srgbClr val="FF0000"/>
                </a:solidFill>
              </a:rPr>
              <a:t>projekta termiņa beigām!</a:t>
            </a:r>
            <a:endParaRPr lang="lv-LV" sz="1800" dirty="0">
              <a:solidFill>
                <a:srgbClr val="FF0000"/>
              </a:solidFill>
            </a:endParaRPr>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a:xfrm>
            <a:off x="8357616" y="6324600"/>
            <a:ext cx="481584" cy="304800"/>
          </a:xfrm>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4961CF2E-11C3-4D5E-B2D2-3BFAF1B6998A}" type="slidenum">
              <a:rPr kumimoji="0" lang="en-US" altLang="lv-LV" sz="1000" b="0" i="0" u="none" strike="noStrike" kern="1200" cap="none" spc="0" normalizeH="0" baseline="0" noProof="0" smtClean="0">
                <a:ln>
                  <a:noFill/>
                </a:ln>
                <a:solidFill>
                  <a:srgbClr val="898989"/>
                </a:solidFill>
                <a:effectLst/>
                <a:uLnTx/>
                <a:uFillTx/>
                <a:latin typeface="Verdana" panose="020B0604030504040204" pitchFamily="34" charset="0"/>
                <a:ea typeface="MS PGothic" panose="020B0600070205080204" pitchFamily="34" charset="-128"/>
                <a:cs typeface="+mn-cs"/>
              </a:rPr>
              <a:pPr marL="0" marR="0" lvl="0" indent="0" algn="r" defTabSz="938213" rtl="0" eaLnBrk="1" fontAlgn="base" latinLnBrk="0" hangingPunct="1">
                <a:lnSpc>
                  <a:spcPct val="100000"/>
                </a:lnSpc>
                <a:spcBef>
                  <a:spcPct val="0"/>
                </a:spcBef>
                <a:spcAft>
                  <a:spcPct val="0"/>
                </a:spcAft>
                <a:buClrTx/>
                <a:buSzTx/>
                <a:buFontTx/>
                <a:buNone/>
                <a:tabLst/>
                <a:defRPr/>
              </a:pPr>
              <a:t>11</a:t>
            </a:fld>
            <a:endParaRPr kumimoji="0" lang="en-US" altLang="lv-LV" sz="1000" b="0" i="0" u="none" strike="noStrike" kern="1200" cap="none" spc="0" normalizeH="0" baseline="0" noProof="0" dirty="0">
              <a:ln>
                <a:noFill/>
              </a:ln>
              <a:solidFill>
                <a:srgbClr val="898989"/>
              </a:solidFill>
              <a:effectLst/>
              <a:uLnTx/>
              <a:uFillTx/>
              <a:latin typeface="Verdana" panose="020B0604030504040204" pitchFamily="34" charset="0"/>
              <a:ea typeface="MS PGothic" panose="020B0600070205080204" pitchFamily="34" charset="-128"/>
              <a:cs typeface="+mn-cs"/>
            </a:endParaRPr>
          </a:p>
        </p:txBody>
      </p:sp>
    </p:spTree>
    <p:extLst>
      <p:ext uri="{BB962C8B-B14F-4D97-AF65-F5344CB8AC3E}">
        <p14:creationId xmlns:p14="http://schemas.microsoft.com/office/powerpoint/2010/main" val="1923536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3728" y="621512"/>
            <a:ext cx="6575226" cy="1036642"/>
          </a:xfrm>
        </p:spPr>
        <p:txBody>
          <a:bodyPr>
            <a:noAutofit/>
          </a:bodyPr>
          <a:lstStyle/>
          <a:p>
            <a:pPr algn="ctr"/>
            <a:r>
              <a:rPr lang="lv-LV" dirty="0"/>
              <a:t>Līgumā starp pašvaldību un biedrību, kas īsteno projektu, ir noteikts</a:t>
            </a:r>
          </a:p>
        </p:txBody>
      </p:sp>
      <p:sp>
        <p:nvSpPr>
          <p:cNvPr id="3" name="Content Placeholder 2"/>
          <p:cNvSpPr>
            <a:spLocks noGrp="1"/>
          </p:cNvSpPr>
          <p:nvPr>
            <p:ph idx="1"/>
          </p:nvPr>
        </p:nvSpPr>
        <p:spPr>
          <a:xfrm>
            <a:off x="251520" y="1988840"/>
            <a:ext cx="8719484" cy="4247648"/>
          </a:xfrm>
        </p:spPr>
        <p:txBody>
          <a:bodyPr>
            <a:noAutofit/>
          </a:bodyPr>
          <a:lstStyle/>
          <a:p>
            <a:pPr marL="342900" lvl="0" indent="-342900">
              <a:buFont typeface="Courier New" panose="02070309020205020404" pitchFamily="49" charset="0"/>
              <a:buChar char="o"/>
            </a:pPr>
            <a:r>
              <a:rPr lang="lv-LV" dirty="0"/>
              <a:t>Noslēguma pārskata iesniegšanas termiņš pašvaldībā – 3.1.9.p.</a:t>
            </a:r>
          </a:p>
          <a:p>
            <a:pPr lvl="0"/>
            <a:endParaRPr lang="en-US" dirty="0"/>
          </a:p>
          <a:p>
            <a:pPr marL="342900" indent="-342900">
              <a:buFont typeface="Courier New" panose="02070309020205020404" pitchFamily="49" charset="0"/>
              <a:buChar char="o"/>
            </a:pPr>
            <a:r>
              <a:rPr lang="lv-LV" dirty="0"/>
              <a:t>dienu skaits, kurās tiek pieņemts lēmums par noslēguma pārskata apstiprināšanu - 3.3.1.	p.</a:t>
            </a:r>
          </a:p>
          <a:p>
            <a:endParaRPr lang="en-US" dirty="0"/>
          </a:p>
          <a:p>
            <a:pPr marL="342900" indent="-342900" algn="just">
              <a:buFont typeface="Courier New" panose="02070309020205020404" pitchFamily="49" charset="0"/>
              <a:buChar char="o"/>
            </a:pPr>
            <a:r>
              <a:rPr lang="lv-LV" dirty="0"/>
              <a:t>ja pašvaldībai noslēguma pārskata izskatīšanas laikā ir nepieciešama papildus informācija, rezultātus apliecinoši dokumenti, tad projekta īstenotājam 10 (desmit) darba dienu laikā jāsniedz papildus ziņas vai precizēts noslēguma pārskats - 3.1.10. p. </a:t>
            </a:r>
            <a:endParaRPr lang="en-US" dirty="0"/>
          </a:p>
          <a:p>
            <a:pPr marL="457200" indent="-457200">
              <a:buAutoNum type="arabicParenR"/>
            </a:pPr>
            <a:endParaRPr lang="lv-LV" sz="1500"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a:xfrm>
            <a:off x="8534399" y="6324600"/>
            <a:ext cx="436605" cy="304800"/>
          </a:xfrm>
        </p:spPr>
        <p:txBody>
          <a:bodyPr/>
          <a:lstStyle/>
          <a:p>
            <a:pPr>
              <a:defRPr/>
            </a:pPr>
            <a:fld id="{4961CF2E-11C3-4D5E-B2D2-3BFAF1B6998A}" type="slidenum">
              <a:rPr lang="en-US" altLang="lv-LV" smtClean="0"/>
              <a:pPr>
                <a:defRPr/>
              </a:pPr>
              <a:t>12</a:t>
            </a:fld>
            <a:endParaRPr lang="en-US" altLang="lv-LV" dirty="0"/>
          </a:p>
        </p:txBody>
      </p:sp>
    </p:spTree>
    <p:extLst>
      <p:ext uri="{BB962C8B-B14F-4D97-AF65-F5344CB8AC3E}">
        <p14:creationId xmlns:p14="http://schemas.microsoft.com/office/powerpoint/2010/main" val="4267225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476672"/>
            <a:ext cx="6719242" cy="1181482"/>
          </a:xfrm>
        </p:spPr>
        <p:txBody>
          <a:bodyPr>
            <a:noAutofit/>
          </a:bodyPr>
          <a:lstStyle/>
          <a:p>
            <a:pPr algn="ctr"/>
            <a:r>
              <a:rPr lang="lv-LV" dirty="0">
                <a:solidFill>
                  <a:prstClr val="black"/>
                </a:solidFill>
              </a:rPr>
              <a:t>Līgumā starp pašvaldību un biedrību, kas īsteno projektu, ir noteikts</a:t>
            </a:r>
            <a:endParaRPr lang="lv-LV" dirty="0"/>
          </a:p>
        </p:txBody>
      </p:sp>
      <p:sp>
        <p:nvSpPr>
          <p:cNvPr id="3" name="Content Placeholder 2"/>
          <p:cNvSpPr>
            <a:spLocks noGrp="1"/>
          </p:cNvSpPr>
          <p:nvPr>
            <p:ph idx="1"/>
          </p:nvPr>
        </p:nvSpPr>
        <p:spPr>
          <a:xfrm>
            <a:off x="251520" y="1658154"/>
            <a:ext cx="8719484" cy="4578334"/>
          </a:xfrm>
        </p:spPr>
        <p:txBody>
          <a:bodyPr>
            <a:noAutofit/>
          </a:bodyPr>
          <a:lstStyle/>
          <a:p>
            <a:pPr marL="342900" indent="-342900">
              <a:buFont typeface="Courier New" panose="02070309020205020404" pitchFamily="49" charset="0"/>
              <a:buChar char="o"/>
            </a:pPr>
            <a:r>
              <a:rPr lang="lv-LV" dirty="0"/>
              <a:t>projekta īstenotājs atmaksā pašvaldības noteiktajā termiņā tās piešķirtos finanšu līdzekļus, ja pašvaldība ir konstatējusi līguma nosacījumu pārkāpumus, noslēguma pārskats nav iesniegts vai netiek apstiprināts- 3.1.12.p.</a:t>
            </a:r>
          </a:p>
          <a:p>
            <a:pPr marL="342900" indent="-342900">
              <a:buFont typeface="Courier New" panose="02070309020205020404" pitchFamily="49" charset="0"/>
              <a:buChar char="o"/>
            </a:pPr>
            <a:endParaRPr lang="en-US" dirty="0"/>
          </a:p>
          <a:p>
            <a:pPr marL="342900" lvl="0" indent="-342900" algn="just">
              <a:buFont typeface="Courier New" panose="02070309020205020404" pitchFamily="49" charset="0"/>
              <a:buChar char="o"/>
            </a:pPr>
            <a:r>
              <a:rPr lang="lv-LV" dirty="0"/>
              <a:t>visos ar projektu saistītajos paziņojumos, informācijas materiālos un reklāmās, publiskajās runās un pasākumos, plašsaziņas līdzekļos, pilsētvidē, kā arī visu veidu iespieddarbos ir jānodrošina projekta vizuālās identitātes un Eiropas Savienības fondu 2014.-2020.gada plānošanas perioda publicitātes vadlīniju Eiropas Savienības fondu finansējuma saņēmējiem ievērošanu - 3.1.13.p.</a:t>
            </a:r>
            <a:endParaRPr lang="en-US" dirty="0"/>
          </a:p>
          <a:p>
            <a:pPr marL="457200" indent="-457200">
              <a:buAutoNum type="arabicParenR"/>
            </a:pPr>
            <a:endParaRPr lang="lv-LV" sz="1500"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a:xfrm>
            <a:off x="8534399" y="6324600"/>
            <a:ext cx="436605" cy="304800"/>
          </a:xfrm>
        </p:spPr>
        <p:txBody>
          <a:bodyPr/>
          <a:lstStyle/>
          <a:p>
            <a:pPr>
              <a:defRPr/>
            </a:pPr>
            <a:fld id="{4961CF2E-11C3-4D5E-B2D2-3BFAF1B6998A}" type="slidenum">
              <a:rPr lang="en-US" altLang="lv-LV" smtClean="0"/>
              <a:pPr>
                <a:defRPr/>
              </a:pPr>
              <a:t>13</a:t>
            </a:fld>
            <a:endParaRPr lang="en-US" altLang="lv-LV" dirty="0"/>
          </a:p>
        </p:txBody>
      </p:sp>
    </p:spTree>
    <p:extLst>
      <p:ext uri="{BB962C8B-B14F-4D97-AF65-F5344CB8AC3E}">
        <p14:creationId xmlns:p14="http://schemas.microsoft.com/office/powerpoint/2010/main" val="41610756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332656"/>
            <a:ext cx="7135308" cy="1325498"/>
          </a:xfrm>
        </p:spPr>
        <p:txBody>
          <a:bodyPr>
            <a:noAutofit/>
          </a:bodyPr>
          <a:lstStyle/>
          <a:p>
            <a:pPr algn="ctr"/>
            <a:r>
              <a:rPr lang="lv-LV" dirty="0"/>
              <a:t>Pieņemot lēmumu par jaunatnes iniciatīvu projekta noslēguma pārskata apstiprināšanu, pašvaldība izvērtē</a:t>
            </a:r>
          </a:p>
        </p:txBody>
      </p:sp>
      <p:sp>
        <p:nvSpPr>
          <p:cNvPr id="3" name="Content Placeholder 2"/>
          <p:cNvSpPr>
            <a:spLocks noGrp="1"/>
          </p:cNvSpPr>
          <p:nvPr>
            <p:ph idx="1"/>
          </p:nvPr>
        </p:nvSpPr>
        <p:spPr>
          <a:xfrm>
            <a:off x="251520" y="2348880"/>
            <a:ext cx="8719484" cy="3887608"/>
          </a:xfrm>
        </p:spPr>
        <p:txBody>
          <a:bodyPr>
            <a:noAutofit/>
          </a:bodyPr>
          <a:lstStyle/>
          <a:p>
            <a:pPr marL="342900" indent="-342900" algn="just">
              <a:buFont typeface="Courier New" panose="02070309020205020404" pitchFamily="49" charset="0"/>
              <a:buChar char="o"/>
            </a:pPr>
            <a:r>
              <a:rPr lang="lv-LV" dirty="0"/>
              <a:t>jaunatnes iniciatīvu projektā iesaistītās mērķa grupas atbilstību plānotajam;</a:t>
            </a:r>
          </a:p>
          <a:p>
            <a:pPr marL="342900" indent="-342900" algn="just">
              <a:buFont typeface="Courier New" panose="02070309020205020404" pitchFamily="49" charset="0"/>
              <a:buChar char="o"/>
            </a:pPr>
            <a:r>
              <a:rPr lang="lv-LV" dirty="0"/>
              <a:t>projektā veikto aktivitāšu īstenošanu un finansējuma izlietošanu atbilstoši plānotajam;</a:t>
            </a:r>
          </a:p>
          <a:p>
            <a:pPr marL="342900" indent="-342900" algn="just">
              <a:buFont typeface="Courier New" panose="02070309020205020404" pitchFamily="49" charset="0"/>
              <a:buChar char="o"/>
            </a:pPr>
            <a:r>
              <a:rPr lang="lv-LV" dirty="0"/>
              <a:t>plānoto un faktiski veikto pasākumu ietekmi uz jaunatnes iniciatīvu projekta un </a:t>
            </a:r>
            <a:r>
              <a:rPr lang="lv-LV" dirty="0" err="1"/>
              <a:t>PuMPuRa</a:t>
            </a:r>
            <a:r>
              <a:rPr lang="lv-LV" dirty="0"/>
              <a:t> mērķa sasniegšanu;</a:t>
            </a:r>
          </a:p>
          <a:p>
            <a:pPr marL="342900" indent="-342900" algn="just">
              <a:buFont typeface="Courier New" panose="02070309020205020404" pitchFamily="49" charset="0"/>
              <a:buChar char="o"/>
            </a:pPr>
            <a:r>
              <a:rPr lang="lv-LV" dirty="0"/>
              <a:t>projekta īstenošanu apliecinošo dokumentu esamību.</a:t>
            </a:r>
            <a:endParaRPr lang="en-US" dirty="0"/>
          </a:p>
          <a:p>
            <a:pPr marL="457200" indent="-457200">
              <a:buAutoNum type="arabicParenR"/>
            </a:pPr>
            <a:endParaRPr lang="lv-LV" sz="1500"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a:xfrm>
            <a:off x="8534399" y="6324600"/>
            <a:ext cx="436605" cy="304800"/>
          </a:xfrm>
        </p:spPr>
        <p:txBody>
          <a:bodyPr/>
          <a:lstStyle/>
          <a:p>
            <a:pPr>
              <a:defRPr/>
            </a:pPr>
            <a:fld id="{4961CF2E-11C3-4D5E-B2D2-3BFAF1B6998A}" type="slidenum">
              <a:rPr lang="en-US" altLang="lv-LV" smtClean="0"/>
              <a:pPr>
                <a:defRPr/>
              </a:pPr>
              <a:t>14</a:t>
            </a:fld>
            <a:endParaRPr lang="en-US" altLang="lv-LV" dirty="0"/>
          </a:p>
        </p:txBody>
      </p:sp>
    </p:spTree>
    <p:extLst>
      <p:ext uri="{BB962C8B-B14F-4D97-AF65-F5344CB8AC3E}">
        <p14:creationId xmlns:p14="http://schemas.microsoft.com/office/powerpoint/2010/main" val="1894001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476672"/>
            <a:ext cx="6647234" cy="1181482"/>
          </a:xfrm>
        </p:spPr>
        <p:txBody>
          <a:bodyPr>
            <a:normAutofit/>
          </a:bodyPr>
          <a:lstStyle/>
          <a:p>
            <a:pPr algn="ctr"/>
            <a:r>
              <a:rPr lang="lv-LV" dirty="0"/>
              <a:t>Nepieciešamie pielikumi pie noslēguma pārskata</a:t>
            </a:r>
            <a:endParaRPr lang="en-US" dirty="0"/>
          </a:p>
        </p:txBody>
      </p:sp>
      <p:sp>
        <p:nvSpPr>
          <p:cNvPr id="3" name="Content Placeholder 2"/>
          <p:cNvSpPr>
            <a:spLocks noGrp="1"/>
          </p:cNvSpPr>
          <p:nvPr>
            <p:ph idx="1"/>
          </p:nvPr>
        </p:nvSpPr>
        <p:spPr>
          <a:xfrm>
            <a:off x="251520" y="1844824"/>
            <a:ext cx="8719484" cy="4391664"/>
          </a:xfrm>
        </p:spPr>
        <p:txBody>
          <a:bodyPr>
            <a:noAutofit/>
          </a:bodyPr>
          <a:lstStyle/>
          <a:p>
            <a:pPr marL="342900" lvl="0" indent="-342900" algn="just">
              <a:buFont typeface="Courier New" panose="02070309020205020404" pitchFamily="49" charset="0"/>
              <a:buChar char="o"/>
            </a:pPr>
            <a:r>
              <a:rPr lang="lv-LV" dirty="0"/>
              <a:t>jaunatnes iniciatīvu projekta dalībnieku saraksti ar dalībnieku parakstiem (kopija</a:t>
            </a:r>
            <a:r>
              <a:rPr lang="lv-LV" dirty="0" smtClean="0"/>
              <a:t>) katrai aktivitātei;</a:t>
            </a:r>
            <a:endParaRPr lang="en-US" dirty="0"/>
          </a:p>
          <a:p>
            <a:pPr marL="342900" lvl="0" indent="-342900" algn="just">
              <a:buFont typeface="Courier New" panose="02070309020205020404" pitchFamily="49" charset="0"/>
              <a:buChar char="o"/>
            </a:pPr>
            <a:r>
              <a:rPr lang="lv-LV" dirty="0"/>
              <a:t>unikālo dalībnieku saraksts bez dalībnieku parakstiem;</a:t>
            </a:r>
          </a:p>
          <a:p>
            <a:pPr marL="342900" indent="-342900" algn="just">
              <a:buFont typeface="Courier New" panose="02070309020205020404" pitchFamily="49" charset="0"/>
              <a:buChar char="o"/>
            </a:pPr>
            <a:r>
              <a:rPr lang="lv-LV" dirty="0"/>
              <a:t>apliecinājums par PMP riska grupas jauniešiem bez dalībnieku parakstiem, ko apliecina pašvaldības pārstāvis (piem., skolas direktors);</a:t>
            </a:r>
            <a:endParaRPr lang="en-US" dirty="0"/>
          </a:p>
          <a:p>
            <a:pPr marL="342900" lvl="0" indent="-342900" algn="just">
              <a:buFont typeface="Courier New" panose="02070309020205020404" pitchFamily="49" charset="0"/>
              <a:buChar char="o"/>
            </a:pPr>
            <a:r>
              <a:rPr lang="lv-LV" dirty="0"/>
              <a:t>īstenotā pasākuma programma un pasākumu kalendārs, </a:t>
            </a:r>
            <a:r>
              <a:rPr lang="lv-LV" sz="1600" dirty="0"/>
              <a:t>ja nav pievienoti pārskata 2.daļā;</a:t>
            </a:r>
          </a:p>
          <a:p>
            <a:pPr marL="285750" lvl="0" indent="-285750" algn="just">
              <a:buFont typeface="Courier New" panose="02070309020205020404" pitchFamily="49" charset="0"/>
              <a:buChar char="o"/>
            </a:pPr>
            <a:r>
              <a:rPr lang="lv-LV" dirty="0"/>
              <a:t>aktivitātes pierādošie vizuālie materiāli un publicitāte;</a:t>
            </a:r>
            <a:endParaRPr lang="en-US" dirty="0"/>
          </a:p>
          <a:p>
            <a:pPr marL="342900" lvl="0" indent="-342900" algn="just">
              <a:buFont typeface="Courier New" panose="02070309020205020404" pitchFamily="49" charset="0"/>
              <a:buChar char="o"/>
            </a:pPr>
            <a:r>
              <a:rPr lang="lv-LV" dirty="0"/>
              <a:t>apliecinājums par piešķirtā finansējuma izlietojumu un uzskaiti.</a:t>
            </a:r>
            <a:endParaRPr lang="en-US" dirty="0"/>
          </a:p>
          <a:p>
            <a:pPr marL="457200" indent="-457200" algn="just">
              <a:buAutoNum type="arabicParenR"/>
            </a:pPr>
            <a:endParaRPr lang="lv-LV" sz="1500"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a:xfrm>
            <a:off x="8534399" y="6324600"/>
            <a:ext cx="436605" cy="304800"/>
          </a:xfrm>
        </p:spPr>
        <p:txBody>
          <a:bodyPr/>
          <a:lstStyle/>
          <a:p>
            <a:pPr>
              <a:defRPr/>
            </a:pPr>
            <a:fld id="{4961CF2E-11C3-4D5E-B2D2-3BFAF1B6998A}" type="slidenum">
              <a:rPr lang="en-US" altLang="lv-LV" smtClean="0"/>
              <a:pPr>
                <a:defRPr/>
              </a:pPr>
              <a:t>15</a:t>
            </a:fld>
            <a:endParaRPr lang="en-US" altLang="lv-LV" dirty="0"/>
          </a:p>
        </p:txBody>
      </p:sp>
    </p:spTree>
    <p:extLst>
      <p:ext uri="{BB962C8B-B14F-4D97-AF65-F5344CB8AC3E}">
        <p14:creationId xmlns:p14="http://schemas.microsoft.com/office/powerpoint/2010/main" val="23016525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476672"/>
            <a:ext cx="6647234" cy="1181482"/>
          </a:xfrm>
        </p:spPr>
        <p:txBody>
          <a:bodyPr>
            <a:normAutofit/>
          </a:bodyPr>
          <a:lstStyle/>
          <a:p>
            <a:r>
              <a:rPr lang="lv-LV" dirty="0"/>
              <a:t>Kam jāpievērš uzmanību pārbaudot noslēguma pārskatus </a:t>
            </a:r>
            <a:r>
              <a:rPr lang="lv-LV" sz="1800" dirty="0"/>
              <a:t>(biežāk pieļautās kļūdas)</a:t>
            </a:r>
            <a:endParaRPr lang="en-US" sz="1800" dirty="0"/>
          </a:p>
        </p:txBody>
      </p:sp>
      <p:sp>
        <p:nvSpPr>
          <p:cNvPr id="3" name="Content Placeholder 2"/>
          <p:cNvSpPr>
            <a:spLocks noGrp="1"/>
          </p:cNvSpPr>
          <p:nvPr>
            <p:ph idx="1"/>
          </p:nvPr>
        </p:nvSpPr>
        <p:spPr>
          <a:xfrm>
            <a:off x="251520" y="1916832"/>
            <a:ext cx="8719484" cy="4319656"/>
          </a:xfrm>
        </p:spPr>
        <p:txBody>
          <a:bodyPr>
            <a:noAutofit/>
          </a:bodyPr>
          <a:lstStyle/>
          <a:p>
            <a:pPr marL="285750" lvl="0" indent="-285750" algn="just">
              <a:spcBef>
                <a:spcPts val="0"/>
              </a:spcBef>
              <a:buFont typeface="Wingdings" panose="05000000000000000000" pitchFamily="2" charset="2"/>
              <a:buChar char="ü"/>
            </a:pPr>
            <a:r>
              <a:rPr lang="lv-LV" sz="1600" dirty="0"/>
              <a:t>Nav korekti un pilnībā aizpildīta informācija noslēguma pārskata 1.daļā.</a:t>
            </a:r>
          </a:p>
          <a:p>
            <a:pPr lvl="0" algn="just">
              <a:spcBef>
                <a:spcPts val="0"/>
              </a:spcBef>
            </a:pPr>
            <a:endParaRPr lang="en-US" sz="1600" dirty="0"/>
          </a:p>
          <a:p>
            <a:pPr marL="285750" lvl="0" indent="-285750" algn="just">
              <a:spcBef>
                <a:spcPts val="0"/>
              </a:spcBef>
              <a:buFont typeface="Wingdings" panose="05000000000000000000" pitchFamily="2" charset="2"/>
              <a:buChar char="ü"/>
            </a:pPr>
            <a:r>
              <a:rPr lang="lv-LV" sz="1600" dirty="0"/>
              <a:t>Projekta sākuma un beigu datums nesakrīt ar norādīto līgumā. Ja projekta beigu datums ir mainīts ir jābūt vienošanās pie līguma, kur tas ir atrunāts.</a:t>
            </a:r>
          </a:p>
          <a:p>
            <a:pPr lvl="0" algn="just">
              <a:spcBef>
                <a:spcPts val="0"/>
              </a:spcBef>
            </a:pPr>
            <a:endParaRPr lang="en-US" sz="1600" dirty="0"/>
          </a:p>
          <a:p>
            <a:pPr marL="285750" lvl="0" indent="-285750" algn="just">
              <a:spcBef>
                <a:spcPts val="0"/>
              </a:spcBef>
              <a:buFont typeface="Wingdings" panose="05000000000000000000" pitchFamily="2" charset="2"/>
              <a:buChar char="ü"/>
            </a:pPr>
            <a:r>
              <a:rPr lang="lv-LV" sz="1600" dirty="0"/>
              <a:t>Noslēguma pārskatā uzrādītais unikālo dalībnieku un mērķa grupas skaits neatbilst pielikumos iesniegtajiem apliecinājumiem.</a:t>
            </a:r>
          </a:p>
          <a:p>
            <a:pPr marL="285750" lvl="0" indent="-285750" algn="just">
              <a:spcBef>
                <a:spcPts val="0"/>
              </a:spcBef>
              <a:buFont typeface="Wingdings" panose="05000000000000000000" pitchFamily="2" charset="2"/>
              <a:buChar char="ü"/>
            </a:pPr>
            <a:endParaRPr lang="lv-LV" sz="1600" dirty="0"/>
          </a:p>
          <a:p>
            <a:pPr marL="285750" lvl="0" indent="-285750" algn="just">
              <a:spcBef>
                <a:spcPts val="0"/>
              </a:spcBef>
              <a:buFont typeface="Wingdings" panose="05000000000000000000" pitchFamily="2" charset="2"/>
              <a:buChar char="ü"/>
            </a:pPr>
            <a:r>
              <a:rPr lang="lv-LV" sz="1600" dirty="0"/>
              <a:t>Unikālo dalībnieku sarakstā jauniešu vārdi nav </a:t>
            </a:r>
            <a:r>
              <a:rPr lang="lv-LV" sz="1600" dirty="0" smtClean="0"/>
              <a:t>numurēti.</a:t>
            </a:r>
          </a:p>
          <a:p>
            <a:pPr marL="285750" lvl="0" indent="-285750" algn="just">
              <a:spcBef>
                <a:spcPts val="0"/>
              </a:spcBef>
              <a:buFont typeface="Wingdings" panose="05000000000000000000" pitchFamily="2" charset="2"/>
              <a:buChar char="ü"/>
            </a:pPr>
            <a:endParaRPr lang="en-US" sz="1600" dirty="0"/>
          </a:p>
          <a:p>
            <a:pPr marL="285750" lvl="0" indent="-285750" algn="just">
              <a:spcBef>
                <a:spcPts val="0"/>
              </a:spcBef>
              <a:buFont typeface="Wingdings" panose="05000000000000000000" pitchFamily="2" charset="2"/>
              <a:buChar char="ü"/>
            </a:pPr>
            <a:r>
              <a:rPr lang="lv-LV" sz="1600" dirty="0"/>
              <a:t>Atsevišķos aktivitāšu dalībnieku sarakstos ar parakstiem ir vairāk dalībnieku vienā sarakstā nekā kopējais uzrādītais dalībnieku skaits. Ja sarakstos ir uzrādīti lektori, projekta administrētāji vai citi dalībnieki, kas nav mērķa grupa, tad pie šo cilvēku vārdiem ir jābūt norādei. </a:t>
            </a:r>
          </a:p>
          <a:p>
            <a:pPr marL="285750" lvl="0" indent="-285750">
              <a:spcBef>
                <a:spcPts val="0"/>
              </a:spcBef>
              <a:buFont typeface="Wingdings" panose="05000000000000000000" pitchFamily="2" charset="2"/>
              <a:buChar char="ü"/>
            </a:pPr>
            <a:endParaRPr lang="lv-LV" sz="1600" dirty="0"/>
          </a:p>
          <a:p>
            <a:pPr marL="285750" lvl="0" indent="-285750">
              <a:spcBef>
                <a:spcPts val="0"/>
              </a:spcBef>
              <a:buFont typeface="Wingdings" panose="05000000000000000000" pitchFamily="2" charset="2"/>
              <a:buChar char="ü"/>
            </a:pPr>
            <a:endParaRPr lang="lv-LV" sz="1600" dirty="0"/>
          </a:p>
          <a:p>
            <a:pPr lvl="0">
              <a:spcBef>
                <a:spcPts val="0"/>
              </a:spcBef>
            </a:pPr>
            <a:endParaRPr lang="lv-LV" sz="1600" dirty="0"/>
          </a:p>
          <a:p>
            <a:pPr marL="285750" lvl="0" indent="-285750">
              <a:buFont typeface="Wingdings" panose="05000000000000000000" pitchFamily="2" charset="2"/>
              <a:buChar char="ü"/>
            </a:pPr>
            <a:endParaRPr lang="lv-LV" sz="1600" dirty="0"/>
          </a:p>
          <a:p>
            <a:pPr marL="285750" lvl="0" indent="-285750">
              <a:buFont typeface="Wingdings" panose="05000000000000000000" pitchFamily="2" charset="2"/>
              <a:buChar char="ü"/>
            </a:pPr>
            <a:endParaRPr lang="pt-BR" sz="1600" dirty="0"/>
          </a:p>
          <a:p>
            <a:pPr marL="285750" lvl="0" indent="-285750">
              <a:lnSpc>
                <a:spcPct val="200000"/>
              </a:lnSpc>
              <a:buFont typeface="Wingdings" panose="05000000000000000000" pitchFamily="2" charset="2"/>
              <a:buChar char="ü"/>
            </a:pPr>
            <a:endParaRPr lang="en-US" sz="1600" dirty="0"/>
          </a:p>
          <a:p>
            <a:pPr marL="457200" indent="-457200">
              <a:buAutoNum type="arabicParenR"/>
            </a:pPr>
            <a:endParaRPr lang="lv-LV" sz="1500"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a:xfrm>
            <a:off x="8534399" y="6324600"/>
            <a:ext cx="436605" cy="304800"/>
          </a:xfrm>
        </p:spPr>
        <p:txBody>
          <a:bodyPr/>
          <a:lstStyle/>
          <a:p>
            <a:pPr>
              <a:defRPr/>
            </a:pPr>
            <a:fld id="{4961CF2E-11C3-4D5E-B2D2-3BFAF1B6998A}" type="slidenum">
              <a:rPr lang="en-US" altLang="lv-LV" smtClean="0"/>
              <a:pPr>
                <a:defRPr/>
              </a:pPr>
              <a:t>16</a:t>
            </a:fld>
            <a:endParaRPr lang="en-US" altLang="lv-LV" dirty="0"/>
          </a:p>
        </p:txBody>
      </p:sp>
    </p:spTree>
    <p:extLst>
      <p:ext uri="{BB962C8B-B14F-4D97-AF65-F5344CB8AC3E}">
        <p14:creationId xmlns:p14="http://schemas.microsoft.com/office/powerpoint/2010/main" val="41447870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404664"/>
            <a:ext cx="6647234" cy="1253490"/>
          </a:xfrm>
        </p:spPr>
        <p:txBody>
          <a:bodyPr>
            <a:normAutofit/>
          </a:bodyPr>
          <a:lstStyle/>
          <a:p>
            <a:r>
              <a:rPr lang="lv-LV" dirty="0">
                <a:solidFill>
                  <a:prstClr val="black"/>
                </a:solidFill>
              </a:rPr>
              <a:t>Kam jāpievērš uzmanību pārbaudot noslēguma pārskatus </a:t>
            </a:r>
            <a:r>
              <a:rPr lang="lv-LV" sz="1800" dirty="0">
                <a:solidFill>
                  <a:prstClr val="black"/>
                </a:solidFill>
              </a:rPr>
              <a:t>(biežāk pieļautās kļūdas)</a:t>
            </a:r>
            <a:endParaRPr lang="en-US" sz="1800" dirty="0"/>
          </a:p>
        </p:txBody>
      </p:sp>
      <p:sp>
        <p:nvSpPr>
          <p:cNvPr id="3" name="Content Placeholder 2"/>
          <p:cNvSpPr>
            <a:spLocks noGrp="1"/>
          </p:cNvSpPr>
          <p:nvPr>
            <p:ph idx="1"/>
          </p:nvPr>
        </p:nvSpPr>
        <p:spPr>
          <a:xfrm>
            <a:off x="251520" y="1916832"/>
            <a:ext cx="8719484" cy="4104456"/>
          </a:xfrm>
        </p:spPr>
        <p:txBody>
          <a:bodyPr>
            <a:noAutofit/>
          </a:bodyPr>
          <a:lstStyle/>
          <a:p>
            <a:pPr marL="342900" indent="-342900" algn="just">
              <a:spcBef>
                <a:spcPts val="0"/>
              </a:spcBef>
              <a:buFont typeface="Wingdings" panose="05000000000000000000" pitchFamily="2" charset="2"/>
              <a:buChar char="ü"/>
            </a:pPr>
            <a:r>
              <a:rPr lang="lv-LV" sz="1600" dirty="0"/>
              <a:t>Faktiski iesaistīto dalībnieku skaita un PMP jauniešu procentuālam attiecību sadalījumam ir jābūt tādam pašam,  kā tas norādīts projekta pieteikuma 2.2. sadaļā (piemēram, ja pieauga faktiski iesaistīto dalībnieku skaits, tad attiecīgi jāpieaug arī PMP jauniešu skaitam).</a:t>
            </a:r>
          </a:p>
          <a:p>
            <a:pPr marL="342900" indent="-342900" algn="just">
              <a:spcBef>
                <a:spcPts val="0"/>
              </a:spcBef>
              <a:buFont typeface="Wingdings" panose="05000000000000000000" pitchFamily="2" charset="2"/>
              <a:buChar char="ü"/>
            </a:pPr>
            <a:endParaRPr lang="lv-LV" sz="1600" dirty="0"/>
          </a:p>
          <a:p>
            <a:pPr marL="342900" indent="-342900" algn="just">
              <a:spcBef>
                <a:spcPts val="0"/>
              </a:spcBef>
              <a:buFont typeface="Wingdings" panose="05000000000000000000" pitchFamily="2" charset="2"/>
              <a:buChar char="ü"/>
            </a:pPr>
            <a:r>
              <a:rPr lang="lv-LV" sz="1600" dirty="0"/>
              <a:t>P</a:t>
            </a:r>
            <a:r>
              <a:rPr lang="pt-BR" sz="1600" dirty="0"/>
              <a:t>ārskats </a:t>
            </a:r>
            <a:r>
              <a:rPr lang="lv-LV" sz="1600" dirty="0"/>
              <a:t>nav</a:t>
            </a:r>
            <a:r>
              <a:rPr lang="pt-BR" sz="1600" dirty="0"/>
              <a:t> parakstīts no biedrības puses</a:t>
            </a:r>
            <a:r>
              <a:rPr lang="lv-LV" sz="1600" dirty="0"/>
              <a:t>.</a:t>
            </a:r>
          </a:p>
          <a:p>
            <a:pPr algn="just">
              <a:spcBef>
                <a:spcPts val="0"/>
              </a:spcBef>
            </a:pPr>
            <a:endParaRPr lang="lv-LV" sz="1600" dirty="0"/>
          </a:p>
          <a:p>
            <a:pPr marL="342900" indent="-342900" algn="just">
              <a:spcBef>
                <a:spcPts val="0"/>
              </a:spcBef>
              <a:buFont typeface="Wingdings" panose="05000000000000000000" pitchFamily="2" charset="2"/>
              <a:buChar char="ü"/>
            </a:pPr>
            <a:r>
              <a:rPr lang="lv-LV" sz="1600" dirty="0"/>
              <a:t>Nav pievienots pasākumu kalendārs un īstenoto pasākumu programmas.</a:t>
            </a:r>
          </a:p>
          <a:p>
            <a:pPr marL="342900" indent="-342900" algn="just">
              <a:spcBef>
                <a:spcPts val="0"/>
              </a:spcBef>
              <a:buFont typeface="Wingdings" panose="05000000000000000000" pitchFamily="2" charset="2"/>
              <a:buChar char="ü"/>
            </a:pPr>
            <a:endParaRPr lang="lv-LV" sz="1600" dirty="0"/>
          </a:p>
          <a:p>
            <a:pPr marL="285750" indent="-285750" algn="just">
              <a:spcBef>
                <a:spcPts val="0"/>
              </a:spcBef>
              <a:buFont typeface="Wingdings" panose="05000000000000000000" pitchFamily="2" charset="2"/>
              <a:buChar char="ü"/>
            </a:pPr>
            <a:r>
              <a:rPr lang="lv-LV" sz="1600" dirty="0"/>
              <a:t>Noslēguma pārskata mērķa grupa, tās ieguvumi un aktivitātes aprakstošās daļas ir vienkārši pārkopētas no projekta iesnieguma. Noslēguma pārskatā ir jābūt analīzei par reālo situāciju projektu īstenojot, ieguvumiem un secinājumiem.</a:t>
            </a:r>
          </a:p>
          <a:p>
            <a:pPr marL="285750" indent="-285750" algn="just">
              <a:spcBef>
                <a:spcPts val="0"/>
              </a:spcBef>
              <a:buFont typeface="Wingdings" panose="05000000000000000000" pitchFamily="2" charset="2"/>
              <a:buChar char="ü"/>
            </a:pPr>
            <a:endParaRPr lang="en-US" sz="1600" dirty="0"/>
          </a:p>
          <a:p>
            <a:pPr marL="285750" indent="-285750" algn="just">
              <a:spcBef>
                <a:spcPts val="0"/>
              </a:spcBef>
              <a:buFont typeface="Wingdings" panose="05000000000000000000" pitchFamily="2" charset="2"/>
              <a:buChar char="ü"/>
            </a:pPr>
            <a:r>
              <a:rPr lang="lv-LV" sz="1600" dirty="0"/>
              <a:t>Nav pievienoti informatīvie un vizuālie materiāli.</a:t>
            </a:r>
            <a:endParaRPr lang="en-US" sz="1600" dirty="0"/>
          </a:p>
          <a:p>
            <a:pPr marL="285750" lvl="0" indent="-285750">
              <a:spcBef>
                <a:spcPts val="0"/>
              </a:spcBef>
              <a:buFont typeface="Wingdings" panose="05000000000000000000" pitchFamily="2" charset="2"/>
              <a:buChar char="ü"/>
            </a:pPr>
            <a:endParaRPr lang="lv-LV" sz="1600" dirty="0"/>
          </a:p>
          <a:p>
            <a:pPr lvl="0">
              <a:spcBef>
                <a:spcPts val="0"/>
              </a:spcBef>
            </a:pPr>
            <a:endParaRPr lang="en-US" sz="1600" dirty="0"/>
          </a:p>
          <a:p>
            <a:endParaRPr lang="en-US" dirty="0"/>
          </a:p>
          <a:p>
            <a:pPr marL="457200" indent="-457200">
              <a:buAutoNum type="arabicParenR"/>
            </a:pPr>
            <a:endParaRPr lang="lv-LV" sz="1500"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a:xfrm>
            <a:off x="8534399" y="6324600"/>
            <a:ext cx="436605" cy="304800"/>
          </a:xfrm>
        </p:spPr>
        <p:txBody>
          <a:bodyPr/>
          <a:lstStyle/>
          <a:p>
            <a:pPr>
              <a:defRPr/>
            </a:pPr>
            <a:fld id="{4961CF2E-11C3-4D5E-B2D2-3BFAF1B6998A}" type="slidenum">
              <a:rPr lang="en-US" altLang="lv-LV" smtClean="0"/>
              <a:pPr>
                <a:defRPr/>
              </a:pPr>
              <a:t>17</a:t>
            </a:fld>
            <a:endParaRPr lang="en-US" altLang="lv-LV" dirty="0"/>
          </a:p>
        </p:txBody>
      </p:sp>
    </p:spTree>
    <p:extLst>
      <p:ext uri="{BB962C8B-B14F-4D97-AF65-F5344CB8AC3E}">
        <p14:creationId xmlns:p14="http://schemas.microsoft.com/office/powerpoint/2010/main" val="1802974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1720" y="476672"/>
            <a:ext cx="6647234" cy="1181482"/>
          </a:xfrm>
        </p:spPr>
        <p:txBody>
          <a:bodyPr>
            <a:normAutofit/>
          </a:bodyPr>
          <a:lstStyle/>
          <a:p>
            <a:r>
              <a:rPr lang="lv-LV" dirty="0">
                <a:solidFill>
                  <a:prstClr val="black"/>
                </a:solidFill>
              </a:rPr>
              <a:t>Kam jāpievērš uzmanību pārbaudot noslēguma pārskatus </a:t>
            </a:r>
            <a:r>
              <a:rPr lang="lv-LV" sz="1800" dirty="0">
                <a:solidFill>
                  <a:prstClr val="black"/>
                </a:solidFill>
              </a:rPr>
              <a:t>(biežāk pieļautās kļūdas)</a:t>
            </a:r>
            <a:endParaRPr lang="en-US" sz="1800" dirty="0"/>
          </a:p>
        </p:txBody>
      </p:sp>
      <p:sp>
        <p:nvSpPr>
          <p:cNvPr id="3" name="Content Placeholder 2"/>
          <p:cNvSpPr>
            <a:spLocks noGrp="1"/>
          </p:cNvSpPr>
          <p:nvPr>
            <p:ph idx="1"/>
          </p:nvPr>
        </p:nvSpPr>
        <p:spPr>
          <a:xfrm>
            <a:off x="251520" y="2132856"/>
            <a:ext cx="8719484" cy="4103632"/>
          </a:xfrm>
        </p:spPr>
        <p:txBody>
          <a:bodyPr>
            <a:noAutofit/>
          </a:bodyPr>
          <a:lstStyle/>
          <a:p>
            <a:pPr marL="285750" lvl="0" indent="-285750" algn="just">
              <a:buFont typeface="Wingdings" panose="05000000000000000000" pitchFamily="2" charset="2"/>
              <a:buChar char="ü"/>
            </a:pPr>
            <a:r>
              <a:rPr lang="lv-LV" sz="1600" dirty="0"/>
              <a:t>Projekta plakātos, dalībnieku sarakstos un citos materiālos nav ievērotas publicitātes prasības, piemēram: ir tikai biedrības logo, nav atsauces uz projektu, lietojot kopā biedrības un projekta logo rindu – nav ievēroti izmēri.</a:t>
            </a:r>
          </a:p>
          <a:p>
            <a:pPr marL="285750" lvl="0" indent="-285750" algn="just">
              <a:buFont typeface="Wingdings" panose="05000000000000000000" pitchFamily="2" charset="2"/>
              <a:buChar char="ü"/>
            </a:pPr>
            <a:endParaRPr lang="lv-LV" sz="1600" dirty="0"/>
          </a:p>
          <a:p>
            <a:pPr marL="285750" lvl="0" indent="-285750" algn="just">
              <a:buFont typeface="Wingdings" panose="05000000000000000000" pitchFamily="2" charset="2"/>
              <a:buChar char="ü"/>
            </a:pPr>
            <a:r>
              <a:rPr lang="lv-LV" sz="1600" dirty="0"/>
              <a:t>Nav pilnībā aizpildīts noslēguma pārskata </a:t>
            </a:r>
            <a:r>
              <a:rPr lang="lv-LV" sz="1600" dirty="0" smtClean="0"/>
              <a:t>2.pielikums – Apliecinājums par piešķirtā finansējuma izlietojumu un uzskaiti.</a:t>
            </a:r>
            <a:endParaRPr lang="lv-LV" sz="1600" dirty="0"/>
          </a:p>
          <a:p>
            <a:pPr lvl="0" algn="just"/>
            <a:endParaRPr lang="en-US" sz="1600" dirty="0"/>
          </a:p>
          <a:p>
            <a:pPr marL="285750" lvl="0" indent="-285750" algn="just">
              <a:buFont typeface="Wingdings" panose="05000000000000000000" pitchFamily="2" charset="2"/>
              <a:buChar char="ü"/>
            </a:pPr>
            <a:r>
              <a:rPr lang="lv-LV" sz="1600" dirty="0"/>
              <a:t>Finanšu atskaitē norādītais finansējums nav izlietots pilnībā. Ja projektu īstenojot ir palicis atlikums, pašvaldība aicina biedrību to apgūt noorganizējot papildus aktivitāti projekta ietvaros, pirms tam par to informējot pašvaldību.</a:t>
            </a:r>
          </a:p>
          <a:p>
            <a:pPr marL="285750" lvl="0" indent="-285750" algn="just">
              <a:buFont typeface="Wingdings" panose="05000000000000000000" pitchFamily="2" charset="2"/>
              <a:buChar char="ü"/>
            </a:pPr>
            <a:endParaRPr lang="lv-LV" sz="1600" dirty="0"/>
          </a:p>
          <a:p>
            <a:pPr marL="285750" lvl="0" indent="-285750" algn="just">
              <a:buFont typeface="Wingdings" panose="05000000000000000000" pitchFamily="2" charset="2"/>
              <a:buChar char="ü"/>
            </a:pPr>
            <a:endParaRPr lang="lv-LV" sz="1600" dirty="0"/>
          </a:p>
          <a:p>
            <a:pPr marL="342900" indent="-342900">
              <a:buFont typeface="Wingdings" panose="05000000000000000000" pitchFamily="2" charset="2"/>
              <a:buChar char="ü"/>
            </a:pPr>
            <a:endParaRPr lang="en-US" dirty="0"/>
          </a:p>
          <a:p>
            <a:pPr marL="457200" indent="-457200">
              <a:buAutoNum type="arabicParenR"/>
            </a:pPr>
            <a:endParaRPr lang="lv-LV" sz="1500"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a:xfrm>
            <a:off x="8534399" y="6324600"/>
            <a:ext cx="436605" cy="304800"/>
          </a:xfrm>
        </p:spPr>
        <p:txBody>
          <a:bodyPr/>
          <a:lstStyle/>
          <a:p>
            <a:pPr>
              <a:defRPr/>
            </a:pPr>
            <a:fld id="{4961CF2E-11C3-4D5E-B2D2-3BFAF1B6998A}" type="slidenum">
              <a:rPr lang="en-US" altLang="lv-LV" smtClean="0"/>
              <a:pPr>
                <a:defRPr/>
              </a:pPr>
              <a:t>18</a:t>
            </a:fld>
            <a:endParaRPr lang="en-US" altLang="lv-LV" dirty="0"/>
          </a:p>
        </p:txBody>
      </p:sp>
    </p:spTree>
    <p:extLst>
      <p:ext uri="{BB962C8B-B14F-4D97-AF65-F5344CB8AC3E}">
        <p14:creationId xmlns:p14="http://schemas.microsoft.com/office/powerpoint/2010/main" val="37938643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t>Noslēguma pārskata </a:t>
            </a:r>
            <a:br>
              <a:rPr lang="lv-LV" dirty="0"/>
            </a:br>
            <a:r>
              <a:rPr lang="lv-LV" dirty="0"/>
              <a:t>pievienošana sistēmā (DOS)</a:t>
            </a:r>
            <a:endParaRPr lang="en-US" dirty="0"/>
          </a:p>
        </p:txBody>
      </p:sp>
      <p:sp>
        <p:nvSpPr>
          <p:cNvPr id="3" name="Content Placeholder 2"/>
          <p:cNvSpPr>
            <a:spLocks noGrp="1"/>
          </p:cNvSpPr>
          <p:nvPr>
            <p:ph idx="1"/>
          </p:nvPr>
        </p:nvSpPr>
        <p:spPr>
          <a:xfrm>
            <a:off x="539552" y="1484784"/>
            <a:ext cx="8147248" cy="4641389"/>
          </a:xfrm>
        </p:spPr>
        <p:txBody>
          <a:bodyPr/>
          <a:lstStyle/>
          <a:p>
            <a:pPr algn="ctr">
              <a:lnSpc>
                <a:spcPct val="150000"/>
              </a:lnSpc>
            </a:pPr>
            <a:r>
              <a:rPr lang="lv-LV" sz="3600" dirty="0">
                <a:solidFill>
                  <a:srgbClr val="FF0000"/>
                </a:solidFill>
              </a:rPr>
              <a:t>!!! </a:t>
            </a:r>
          </a:p>
          <a:p>
            <a:pPr algn="ctr">
              <a:lnSpc>
                <a:spcPct val="150000"/>
              </a:lnSpc>
            </a:pPr>
            <a:r>
              <a:rPr lang="lv-LV" dirty="0"/>
              <a:t>Apstiprināto projekta noslēguma pārskatu un citus atskaites dokumentus pašvaldības pārstāvis pievieno </a:t>
            </a:r>
            <a:r>
              <a:rPr lang="lv-LV" dirty="0" err="1"/>
              <a:t>PuMPuRS</a:t>
            </a:r>
            <a:r>
              <a:rPr lang="lv-LV" dirty="0"/>
              <a:t> datu operatīvās </a:t>
            </a:r>
            <a:r>
              <a:rPr lang="lv-LV"/>
              <a:t>sistēmas sadaļā </a:t>
            </a:r>
            <a:r>
              <a:rPr lang="lv-LV" cap="all">
                <a:solidFill>
                  <a:srgbClr val="7030A0"/>
                </a:solidFill>
              </a:rPr>
              <a:t>Projekta atskaite</a:t>
            </a:r>
            <a:endParaRPr lang="en-US" cap="all">
              <a:solidFill>
                <a:srgbClr val="7030A0"/>
              </a:solidFill>
            </a:endParaRPr>
          </a:p>
          <a:p>
            <a:pPr algn="ctr">
              <a:lnSpc>
                <a:spcPct val="150000"/>
              </a:lnSpc>
            </a:pPr>
            <a:r>
              <a:rPr lang="lv-LV"/>
              <a:t>pie </a:t>
            </a:r>
            <a:r>
              <a:rPr lang="lv-LV" dirty="0"/>
              <a:t>konkrētā </a:t>
            </a:r>
            <a:r>
              <a:rPr lang="lv-LV"/>
              <a:t>projekta kartiņas.</a:t>
            </a:r>
          </a:p>
          <a:p>
            <a:pPr algn="ctr">
              <a:lnSpc>
                <a:spcPct val="150000"/>
              </a:lnSpc>
            </a:pPr>
            <a:endParaRPr lang="lv-LV"/>
          </a:p>
          <a:p>
            <a:pPr>
              <a:lnSpc>
                <a:spcPct val="150000"/>
              </a:lnSpc>
            </a:pPr>
            <a:r>
              <a:rPr lang="lv-LV" sz="1600"/>
              <a:t>Video pamācību sk. </a:t>
            </a:r>
            <a:r>
              <a:rPr lang="lv-LV" sz="1600">
                <a:solidFill>
                  <a:srgbClr val="0000FF"/>
                </a:solidFill>
              </a:rPr>
              <a:t>http://www.pumpurs.lv/jp</a:t>
            </a:r>
            <a:r>
              <a:rPr lang="lv-LV" sz="1600"/>
              <a:t>- 2. video, sākot ar 7.min.</a:t>
            </a:r>
            <a:endParaRPr lang="lv-LV" sz="1600" dirty="0"/>
          </a:p>
        </p:txBody>
      </p:sp>
      <p:sp>
        <p:nvSpPr>
          <p:cNvPr id="4" name="Text Placeholder 3"/>
          <p:cNvSpPr>
            <a:spLocks noGrp="1"/>
          </p:cNvSpPr>
          <p:nvPr>
            <p:ph type="body" sz="quarter" idx="10"/>
          </p:nvPr>
        </p:nvSpPr>
        <p:spPr/>
        <p:txBody>
          <a:bodyPr/>
          <a:lstStyle/>
          <a:p>
            <a:endParaRPr lang="en-US"/>
          </a:p>
        </p:txBody>
      </p:sp>
      <p:sp>
        <p:nvSpPr>
          <p:cNvPr id="5" name="Text Placeholder 4"/>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2848892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868958"/>
          </a:xfrm>
        </p:spPr>
        <p:txBody>
          <a:bodyPr/>
          <a:lstStyle/>
          <a:p>
            <a:r>
              <a:rPr lang="en-US" sz="2800" b="1" dirty="0" err="1">
                <a:latin typeface="Verdana" panose="020B0604030504040204" pitchFamily="34" charset="0"/>
                <a:ea typeface="Verdana" panose="020B0604030504040204" pitchFamily="34" charset="0"/>
              </a:rPr>
              <a:t>Projektu</a:t>
            </a:r>
            <a:r>
              <a:rPr lang="en-US" sz="2800" b="1" dirty="0">
                <a:latin typeface="Verdana" panose="020B0604030504040204" pitchFamily="34" charset="0"/>
                <a:ea typeface="Verdana" panose="020B0604030504040204" pitchFamily="34" charset="0"/>
              </a:rPr>
              <a:t> </a:t>
            </a:r>
            <a:r>
              <a:rPr lang="en-US" sz="2800" b="1" dirty="0" err="1">
                <a:latin typeface="Verdana" panose="020B0604030504040204" pitchFamily="34" charset="0"/>
                <a:ea typeface="Verdana" panose="020B0604030504040204" pitchFamily="34" charset="0"/>
              </a:rPr>
              <a:t>uzsākšana</a:t>
            </a:r>
            <a:endParaRPr lang="en-US" sz="2800" b="1" dirty="0">
              <a:latin typeface="Verdana" panose="020B0604030504040204" pitchFamily="34" charset="0"/>
              <a:ea typeface="Verdana" panose="020B0604030504040204" pitchFamily="34" charset="0"/>
            </a:endParaRPr>
          </a:p>
        </p:txBody>
      </p:sp>
      <p:sp>
        <p:nvSpPr>
          <p:cNvPr id="3" name="Content Placeholder 2"/>
          <p:cNvSpPr>
            <a:spLocks noGrp="1"/>
          </p:cNvSpPr>
          <p:nvPr>
            <p:ph idx="1"/>
          </p:nvPr>
        </p:nvSpPr>
        <p:spPr>
          <a:xfrm>
            <a:off x="457200" y="1916832"/>
            <a:ext cx="8229600" cy="4209331"/>
          </a:xfrm>
        </p:spPr>
        <p:txBody>
          <a:bodyPr/>
          <a:lstStyle/>
          <a:p>
            <a:pPr algn="just"/>
            <a:r>
              <a:rPr lang="lv-LV" sz="2000" dirty="0" smtClean="0">
                <a:latin typeface="Verdana" panose="020B0604030504040204" pitchFamily="34" charset="0"/>
                <a:ea typeface="Verdana" panose="020B0604030504040204" pitchFamily="34" charset="0"/>
              </a:rPr>
              <a:t>Biedrība projektu uzsāk pēc projekta pieteikuma apstiprināšanas no pašvaldības un IKVD puses, un līguma parakstīšanas ar pašvaldību.</a:t>
            </a:r>
          </a:p>
          <a:p>
            <a:pPr algn="just"/>
            <a:r>
              <a:rPr lang="lv-LV" sz="2000" dirty="0" smtClean="0">
                <a:latin typeface="Verdana" panose="020B0604030504040204" pitchFamily="34" charset="0"/>
                <a:ea typeface="Verdana" panose="020B0604030504040204" pitchFamily="34" charset="0"/>
              </a:rPr>
              <a:t>Projekta uzsākšanas un īstenošanas termiņi tiek atrunāti līgumā.</a:t>
            </a:r>
          </a:p>
          <a:p>
            <a:pPr algn="just"/>
            <a:r>
              <a:rPr lang="lv-LV" sz="2000" dirty="0" smtClean="0">
                <a:latin typeface="Verdana" panose="020B0604030504040204" pitchFamily="34" charset="0"/>
                <a:ea typeface="Verdana" panose="020B0604030504040204" pitchFamily="34" charset="0"/>
              </a:rPr>
              <a:t>Aktivitātes un izmaksas, kas tiek veiktas pirms projekta sākuma termiņa, netiek attiecinātas. </a:t>
            </a:r>
            <a:endParaRPr lang="en-US"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64515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5082" y="1700809"/>
            <a:ext cx="7128792" cy="2317720"/>
          </a:xfrm>
        </p:spPr>
        <p:txBody>
          <a:bodyPr>
            <a:normAutofit/>
          </a:bodyPr>
          <a:lstStyle/>
          <a:p>
            <a:pPr algn="ctr"/>
            <a:r>
              <a:rPr lang="lv-LV" dirty="0">
                <a:solidFill>
                  <a:srgbClr val="7030A0"/>
                </a:solidFill>
              </a:rPr>
              <a:t>Radošu sadarbību vēlot!</a:t>
            </a:r>
            <a:br>
              <a:rPr lang="lv-LV" dirty="0">
                <a:solidFill>
                  <a:srgbClr val="7030A0"/>
                </a:solidFill>
              </a:rPr>
            </a:br>
            <a:r>
              <a:rPr lang="lv-LV" dirty="0">
                <a:solidFill>
                  <a:srgbClr val="7030A0"/>
                </a:solidFill>
              </a:rPr>
              <a:t/>
            </a:r>
            <a:br>
              <a:rPr lang="lv-LV" dirty="0">
                <a:solidFill>
                  <a:srgbClr val="7030A0"/>
                </a:solidFill>
              </a:rPr>
            </a:br>
            <a:r>
              <a:rPr lang="lv-LV" dirty="0"/>
              <a:t/>
            </a:r>
            <a:br>
              <a:rPr lang="lv-LV" dirty="0"/>
            </a:br>
            <a:r>
              <a:rPr lang="lv-LV" dirty="0"/>
              <a:t>Vecākā eksperte</a:t>
            </a:r>
            <a:br>
              <a:rPr lang="lv-LV" dirty="0"/>
            </a:br>
            <a:r>
              <a:rPr lang="lv-LV" dirty="0"/>
              <a:t>Elita Uzulēna</a:t>
            </a:r>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a:xfrm>
            <a:off x="8357616" y="6324600"/>
            <a:ext cx="481584" cy="304800"/>
          </a:xfrm>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4961CF2E-11C3-4D5E-B2D2-3BFAF1B6998A}" type="slidenum">
              <a:rPr kumimoji="0" lang="en-US" altLang="lv-LV" sz="1000" b="0" i="0" u="none" strike="noStrike" kern="1200" cap="none" spc="0" normalizeH="0" baseline="0" noProof="0" smtClean="0">
                <a:ln>
                  <a:noFill/>
                </a:ln>
                <a:solidFill>
                  <a:srgbClr val="898989"/>
                </a:solidFill>
                <a:effectLst/>
                <a:uLnTx/>
                <a:uFillTx/>
                <a:latin typeface="Verdana" panose="020B0604030504040204" pitchFamily="34" charset="0"/>
                <a:ea typeface="MS PGothic" panose="020B0600070205080204" pitchFamily="34" charset="-128"/>
                <a:cs typeface="+mn-cs"/>
              </a:rPr>
              <a:pPr marL="0" marR="0" lvl="0" indent="0" algn="r" defTabSz="938213" rtl="0" eaLnBrk="1" fontAlgn="base" latinLnBrk="0" hangingPunct="1">
                <a:lnSpc>
                  <a:spcPct val="100000"/>
                </a:lnSpc>
                <a:spcBef>
                  <a:spcPct val="0"/>
                </a:spcBef>
                <a:spcAft>
                  <a:spcPct val="0"/>
                </a:spcAft>
                <a:buClrTx/>
                <a:buSzTx/>
                <a:buFontTx/>
                <a:buNone/>
                <a:tabLst/>
                <a:defRPr/>
              </a:pPr>
              <a:t>20</a:t>
            </a:fld>
            <a:endParaRPr kumimoji="0" lang="en-US" altLang="lv-LV" sz="1000" b="0" i="0" u="none" strike="noStrike" kern="1200" cap="none" spc="0" normalizeH="0" baseline="0" noProof="0" dirty="0">
              <a:ln>
                <a:noFill/>
              </a:ln>
              <a:solidFill>
                <a:srgbClr val="898989"/>
              </a:solidFill>
              <a:effectLst/>
              <a:uLnTx/>
              <a:uFillTx/>
              <a:latin typeface="Verdana" panose="020B0604030504040204" pitchFamily="34" charset="0"/>
              <a:ea typeface="MS PGothic" panose="020B0600070205080204" pitchFamily="34" charset="-128"/>
              <a:cs typeface="+mn-cs"/>
            </a:endParaRPr>
          </a:p>
        </p:txBody>
      </p:sp>
      <p:pic>
        <p:nvPicPr>
          <p:cNvPr id="2051" name="Picture 3" descr="Z:\SAM\ESF + IKV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06150" y="4869160"/>
            <a:ext cx="5453674" cy="1146722"/>
          </a:xfrm>
          <a:prstGeom prst="rect">
            <a:avLst/>
          </a:prstGeom>
          <a:noFill/>
          <a:extLst>
            <a:ext uri="{909E8E84-426E-40DD-AFC4-6F175D3DCCD1}">
              <a14:hiddenFill xmlns:a14="http://schemas.microsoft.com/office/drawing/2010/main">
                <a:solidFill>
                  <a:srgbClr val="FFFFFF"/>
                </a:solidFill>
              </a14:hiddenFill>
            </a:ext>
          </a:extLst>
        </p:spPr>
      </p:pic>
      <p:sp>
        <p:nvSpPr>
          <p:cNvPr id="7" name="Taisnstūris 6">
            <a:extLst>
              <a:ext uri="{FF2B5EF4-FFF2-40B4-BE49-F238E27FC236}">
                <a16:creationId xmlns:a16="http://schemas.microsoft.com/office/drawing/2014/main" id="{4330A2A1-2CA2-4C93-B974-A3756CE6CE61}"/>
              </a:ext>
            </a:extLst>
          </p:cNvPr>
          <p:cNvSpPr/>
          <p:nvPr/>
        </p:nvSpPr>
        <p:spPr>
          <a:xfrm>
            <a:off x="395536" y="5733256"/>
            <a:ext cx="1728192" cy="8961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0" name="Text Placeholder 1">
            <a:extLst>
              <a:ext uri="{FF2B5EF4-FFF2-40B4-BE49-F238E27FC236}">
                <a16:creationId xmlns:a16="http://schemas.microsoft.com/office/drawing/2014/main" id="{709E9C0D-C605-4365-BF3E-14776672E0A3}"/>
              </a:ext>
            </a:extLst>
          </p:cNvPr>
          <p:cNvSpPr txBox="1">
            <a:spLocks/>
          </p:cNvSpPr>
          <p:nvPr/>
        </p:nvSpPr>
        <p:spPr>
          <a:xfrm>
            <a:off x="762000" y="4077072"/>
            <a:ext cx="7772400" cy="122413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lv-LV" sz="2000" b="1" dirty="0"/>
              <a:t>Izglītības kvalitātes valsts dienests</a:t>
            </a:r>
          </a:p>
          <a:p>
            <a:pPr marL="0" indent="0" algn="ctr">
              <a:buNone/>
            </a:pPr>
            <a:r>
              <a:rPr lang="lv-LV" sz="1600" b="1" dirty="0">
                <a:latin typeface="Verdana" panose="020B0604030504040204" pitchFamily="34" charset="0"/>
                <a:ea typeface="Verdana" panose="020B0604030504040204" pitchFamily="34" charset="0"/>
              </a:rPr>
              <a:t>www.pumpurs.lv </a:t>
            </a:r>
          </a:p>
        </p:txBody>
      </p:sp>
      <p:pic>
        <p:nvPicPr>
          <p:cNvPr id="3" name="Picture 2"/>
          <p:cNvPicPr>
            <a:picLocks noChangeAspect="1"/>
          </p:cNvPicPr>
          <p:nvPr/>
        </p:nvPicPr>
        <p:blipFill>
          <a:blip r:embed="rId3"/>
          <a:stretch>
            <a:fillRect/>
          </a:stretch>
        </p:blipFill>
        <p:spPr>
          <a:xfrm>
            <a:off x="6831935" y="404664"/>
            <a:ext cx="1511939" cy="676715"/>
          </a:xfrm>
          <a:prstGeom prst="rect">
            <a:avLst/>
          </a:prstGeom>
        </p:spPr>
      </p:pic>
    </p:spTree>
    <p:extLst>
      <p:ext uri="{BB962C8B-B14F-4D97-AF65-F5344CB8AC3E}">
        <p14:creationId xmlns:p14="http://schemas.microsoft.com/office/powerpoint/2010/main" val="2144647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BB645-58F4-4B59-A448-E3A9E7BCDA45}"/>
              </a:ext>
            </a:extLst>
          </p:cNvPr>
          <p:cNvSpPr>
            <a:spLocks noGrp="1"/>
          </p:cNvSpPr>
          <p:nvPr>
            <p:ph type="title"/>
          </p:nvPr>
        </p:nvSpPr>
        <p:spPr>
          <a:xfrm>
            <a:off x="1907704" y="620688"/>
            <a:ext cx="6912768" cy="720080"/>
          </a:xfrm>
        </p:spPr>
        <p:txBody>
          <a:bodyPr/>
          <a:lstStyle/>
          <a:p>
            <a:r>
              <a:rPr lang="lv-LV" sz="2800" b="1" dirty="0" smtClean="0">
                <a:latin typeface="Verdana" panose="020B0604030504040204" pitchFamily="34" charset="0"/>
                <a:ea typeface="Verdana" panose="020B0604030504040204" pitchFamily="34" charset="0"/>
              </a:rPr>
              <a:t>Maksājumi</a:t>
            </a:r>
            <a:endParaRPr lang="lv-LV" sz="2800"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3C72AA6A-68D2-4B30-A47B-620B9161A4F4}"/>
              </a:ext>
            </a:extLst>
          </p:cNvPr>
          <p:cNvSpPr>
            <a:spLocks noGrp="1"/>
          </p:cNvSpPr>
          <p:nvPr>
            <p:ph idx="1"/>
          </p:nvPr>
        </p:nvSpPr>
        <p:spPr>
          <a:xfrm>
            <a:off x="467544" y="1700808"/>
            <a:ext cx="8352928" cy="4608512"/>
          </a:xfrm>
        </p:spPr>
        <p:txBody>
          <a:bodyPr/>
          <a:lstStyle/>
          <a:p>
            <a:pPr marL="0" indent="0">
              <a:buNone/>
            </a:pPr>
            <a:r>
              <a:rPr lang="lv-LV" sz="2000" dirty="0">
                <a:latin typeface="Verdana" panose="020B0604030504040204" pitchFamily="34" charset="0"/>
                <a:ea typeface="Verdana" panose="020B0604030504040204" pitchFamily="34" charset="0"/>
              </a:rPr>
              <a:t>Finansējums pašvaldībai tiek ieskaitīts divos maksājumos:</a:t>
            </a:r>
          </a:p>
          <a:p>
            <a:pPr algn="just">
              <a:buFont typeface="Wingdings" panose="05000000000000000000" pitchFamily="2" charset="2"/>
              <a:buChar char="§"/>
            </a:pPr>
            <a:r>
              <a:rPr lang="lv-LV" sz="2000" u="sng" dirty="0" smtClean="0">
                <a:latin typeface="Verdana" panose="020B0604030504040204" pitchFamily="34" charset="0"/>
                <a:ea typeface="Verdana" panose="020B0604030504040204" pitchFamily="34" charset="0"/>
              </a:rPr>
              <a:t>Avansa maksājums </a:t>
            </a:r>
            <a:r>
              <a:rPr lang="lv-LV" sz="2000" dirty="0" smtClean="0">
                <a:latin typeface="Verdana" panose="020B0604030504040204" pitchFamily="34" charset="0"/>
                <a:ea typeface="Verdana" panose="020B0604030504040204" pitchFamily="34" charset="0"/>
              </a:rPr>
              <a:t>– </a:t>
            </a:r>
            <a:r>
              <a:rPr lang="lv-LV" sz="2000" b="1" dirty="0" smtClean="0">
                <a:latin typeface="Verdana" panose="020B0604030504040204" pitchFamily="34" charset="0"/>
                <a:ea typeface="Verdana" panose="020B0604030504040204" pitchFamily="34" charset="0"/>
              </a:rPr>
              <a:t>80 %</a:t>
            </a:r>
            <a:r>
              <a:rPr lang="lv-LV" sz="2000" dirty="0" smtClean="0">
                <a:latin typeface="Verdana" panose="020B0604030504040204" pitchFamily="34" charset="0"/>
                <a:ea typeface="Verdana" panose="020B0604030504040204" pitchFamily="34" charset="0"/>
              </a:rPr>
              <a:t> finansējuma pašvaldība saņem 30 dienu laikā no datuma, kad līgumu par jaunatnes iniciatīvu projekta īstenošanu starp NVO un pašvaldību parakstījusi pēdējā no pusēm. </a:t>
            </a:r>
          </a:p>
          <a:p>
            <a:pPr marL="0" indent="0">
              <a:buNone/>
            </a:pPr>
            <a:r>
              <a:rPr lang="lv-LV" sz="2000" dirty="0">
                <a:latin typeface="Verdana" panose="020B0604030504040204" pitchFamily="34" charset="0"/>
                <a:ea typeface="Verdana" panose="020B0604030504040204" pitchFamily="34" charset="0"/>
              </a:rPr>
              <a:t>	</a:t>
            </a:r>
            <a:r>
              <a:rPr lang="lv-LV" sz="2000" dirty="0" smtClean="0">
                <a:latin typeface="Verdana" panose="020B0604030504040204" pitchFamily="34" charset="0"/>
                <a:ea typeface="Verdana" panose="020B0604030504040204" pitchFamily="34" charset="0"/>
              </a:rPr>
              <a:t>1)Pašvaldība </a:t>
            </a:r>
            <a:r>
              <a:rPr lang="lv-LV" sz="2000" dirty="0" err="1" smtClean="0">
                <a:latin typeface="Verdana" panose="020B0604030504040204" pitchFamily="34" charset="0"/>
                <a:ea typeface="Verdana" panose="020B0604030504040204" pitchFamily="34" charset="0"/>
              </a:rPr>
              <a:t>sūta</a:t>
            </a:r>
            <a:r>
              <a:rPr lang="lv-LV" sz="2000" dirty="0" smtClean="0">
                <a:latin typeface="Verdana" panose="020B0604030504040204" pitchFamily="34" charset="0"/>
                <a:ea typeface="Verdana" panose="020B0604030504040204" pitchFamily="34" charset="0"/>
              </a:rPr>
              <a:t> projektam </a:t>
            </a:r>
            <a:r>
              <a:rPr lang="lv-LV" sz="2000" dirty="0" err="1" smtClean="0">
                <a:latin typeface="Verdana" panose="020B0604030504040204" pitchFamily="34" charset="0"/>
                <a:ea typeface="Verdana" panose="020B0604030504040204" pitchFamily="34" charset="0"/>
              </a:rPr>
              <a:t>PuMPuRS</a:t>
            </a:r>
            <a:r>
              <a:rPr lang="lv-LV" sz="2000" dirty="0" smtClean="0">
                <a:latin typeface="Verdana" panose="020B0604030504040204" pitchFamily="34" charset="0"/>
                <a:ea typeface="Verdana" panose="020B0604030504040204" pitchFamily="34" charset="0"/>
              </a:rPr>
              <a:t> avansa </a:t>
            </a:r>
          </a:p>
          <a:p>
            <a:pPr marL="0" indent="0">
              <a:buNone/>
            </a:pPr>
            <a:r>
              <a:rPr lang="lv-LV" sz="2000" dirty="0">
                <a:latin typeface="Verdana" panose="020B0604030504040204" pitchFamily="34" charset="0"/>
                <a:ea typeface="Verdana" panose="020B0604030504040204" pitchFamily="34" charset="0"/>
              </a:rPr>
              <a:t> </a:t>
            </a:r>
            <a:r>
              <a:rPr lang="lv-LV" sz="2000" dirty="0" smtClean="0">
                <a:latin typeface="Verdana" panose="020B0604030504040204" pitchFamily="34" charset="0"/>
                <a:ea typeface="Verdana" panose="020B0604030504040204" pitchFamily="34" charset="0"/>
              </a:rPr>
              <a:t>	  pieprasījumu (uz kā pamata tiks piešķirts avansa 	  maksājums 80 % apmērā) – </a:t>
            </a:r>
            <a:r>
              <a:rPr lang="lv-LV" sz="2000" i="1" dirty="0" smtClean="0">
                <a:latin typeface="Verdana" panose="020B0604030504040204" pitchFamily="34" charset="0"/>
                <a:ea typeface="Verdana" panose="020B0604030504040204" pitchFamily="34" charset="0"/>
              </a:rPr>
              <a:t>forma atrodama </a:t>
            </a:r>
          </a:p>
          <a:p>
            <a:pPr marL="0" indent="0">
              <a:buNone/>
            </a:pPr>
            <a:r>
              <a:rPr lang="lv-LV" sz="2000" i="1" dirty="0" smtClean="0">
                <a:latin typeface="Verdana" panose="020B0604030504040204" pitchFamily="34" charset="0"/>
                <a:ea typeface="Verdana" panose="020B0604030504040204" pitchFamily="34" charset="0"/>
              </a:rPr>
              <a:t>	  pumpurs.lv</a:t>
            </a:r>
          </a:p>
          <a:p>
            <a:pPr marL="0" indent="0">
              <a:buNone/>
            </a:pPr>
            <a:endParaRPr lang="lv-LV" sz="2000" i="1" dirty="0">
              <a:latin typeface="Verdana" panose="020B0604030504040204" pitchFamily="34" charset="0"/>
              <a:ea typeface="Verdana" panose="020B0604030504040204" pitchFamily="34" charset="0"/>
            </a:endParaRPr>
          </a:p>
          <a:p>
            <a:pPr marL="0" lvl="0" indent="0">
              <a:buNone/>
            </a:pPr>
            <a:r>
              <a:rPr lang="lv-LV" sz="2000" i="1" dirty="0">
                <a:latin typeface="Verdana" panose="020B0604030504040204" pitchFamily="34" charset="0"/>
                <a:ea typeface="Verdana" panose="020B0604030504040204" pitchFamily="34" charset="0"/>
              </a:rPr>
              <a:t>	</a:t>
            </a:r>
            <a:r>
              <a:rPr lang="lv-LV" sz="2000" i="1" dirty="0" smtClean="0">
                <a:latin typeface="Verdana" panose="020B0604030504040204" pitchFamily="34" charset="0"/>
                <a:ea typeface="Verdana" panose="020B0604030504040204" pitchFamily="34" charset="0"/>
              </a:rPr>
              <a:t>2)</a:t>
            </a:r>
            <a:r>
              <a:rPr lang="lv-LV" sz="2000" dirty="0" smtClean="0">
                <a:solidFill>
                  <a:prstClr val="black"/>
                </a:solidFill>
                <a:latin typeface="Verdana" panose="020B0604030504040204" pitchFamily="34" charset="0"/>
                <a:ea typeface="Verdana" panose="020B0604030504040204" pitchFamily="34" charset="0"/>
              </a:rPr>
              <a:t>Pašvaldība </a:t>
            </a:r>
            <a:r>
              <a:rPr lang="lv-LV" sz="2000" dirty="0">
                <a:solidFill>
                  <a:prstClr val="black"/>
                </a:solidFill>
                <a:latin typeface="Verdana" panose="020B0604030504040204" pitchFamily="34" charset="0"/>
                <a:ea typeface="Verdana" panose="020B0604030504040204" pitchFamily="34" charset="0"/>
              </a:rPr>
              <a:t>veic avansa maksājumu </a:t>
            </a:r>
            <a:r>
              <a:rPr lang="lv-LV" sz="2000" dirty="0" smtClean="0">
                <a:solidFill>
                  <a:prstClr val="black"/>
                </a:solidFill>
                <a:latin typeface="Verdana" panose="020B0604030504040204" pitchFamily="34" charset="0"/>
                <a:ea typeface="Verdana" panose="020B0604030504040204" pitchFamily="34" charset="0"/>
              </a:rPr>
              <a:t>jaunatnes</a:t>
            </a:r>
          </a:p>
          <a:p>
            <a:pPr marL="0" lvl="0" indent="0">
              <a:buNone/>
            </a:pPr>
            <a:r>
              <a:rPr lang="lv-LV" sz="2000" dirty="0">
                <a:solidFill>
                  <a:prstClr val="black"/>
                </a:solidFill>
                <a:latin typeface="Verdana" panose="020B0604030504040204" pitchFamily="34" charset="0"/>
                <a:ea typeface="Verdana" panose="020B0604030504040204" pitchFamily="34" charset="0"/>
              </a:rPr>
              <a:t> </a:t>
            </a:r>
            <a:r>
              <a:rPr lang="lv-LV" sz="2000" dirty="0" smtClean="0">
                <a:solidFill>
                  <a:prstClr val="black"/>
                </a:solidFill>
                <a:latin typeface="Verdana" panose="020B0604030504040204" pitchFamily="34" charset="0"/>
                <a:ea typeface="Verdana" panose="020B0604030504040204" pitchFamily="34" charset="0"/>
              </a:rPr>
              <a:t>            projekta īstenotājam </a:t>
            </a:r>
            <a:r>
              <a:rPr lang="lv-LV" sz="2000" dirty="0">
                <a:solidFill>
                  <a:prstClr val="black"/>
                </a:solidFill>
                <a:latin typeface="Verdana" panose="020B0604030504040204" pitchFamily="34" charset="0"/>
                <a:ea typeface="Verdana" panose="020B0604030504040204" pitchFamily="34" charset="0"/>
              </a:rPr>
              <a:t>80 % </a:t>
            </a:r>
            <a:r>
              <a:rPr lang="lv-LV" sz="2000" dirty="0" smtClean="0">
                <a:solidFill>
                  <a:prstClr val="black"/>
                </a:solidFill>
                <a:latin typeface="Verdana" panose="020B0604030504040204" pitchFamily="34" charset="0"/>
                <a:ea typeface="Verdana" panose="020B0604030504040204" pitchFamily="34" charset="0"/>
              </a:rPr>
              <a:t>apmērā </a:t>
            </a:r>
            <a:endParaRPr lang="lv-LV" sz="2000" dirty="0">
              <a:solidFill>
                <a:prstClr val="black"/>
              </a:solidFill>
              <a:latin typeface="Verdana" panose="020B0604030504040204" pitchFamily="34" charset="0"/>
              <a:ea typeface="Verdana" panose="020B0604030504040204" pitchFamily="34" charset="0"/>
            </a:endParaRPr>
          </a:p>
          <a:p>
            <a:pPr marL="0" indent="0">
              <a:buNone/>
            </a:pPr>
            <a:endParaRPr lang="lv-LV" sz="2000" i="1" dirty="0" smtClean="0">
              <a:latin typeface="Verdana" panose="020B0604030504040204" pitchFamily="34" charset="0"/>
              <a:ea typeface="Verdana" panose="020B0604030504040204" pitchFamily="34" charset="0"/>
            </a:endParaRPr>
          </a:p>
          <a:p>
            <a:pPr>
              <a:buFont typeface="Wingdings" panose="05000000000000000000" pitchFamily="2" charset="2"/>
              <a:buChar char="§"/>
            </a:pPr>
            <a:endParaRPr lang="lv-LV" sz="2000" dirty="0" smtClean="0">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AD8232E8-6213-4485-BB76-3AD2754209A4}"/>
              </a:ext>
            </a:extLst>
          </p:cNvPr>
          <p:cNvSpPr/>
          <p:nvPr/>
        </p:nvSpPr>
        <p:spPr>
          <a:xfrm>
            <a:off x="611560" y="2198246"/>
            <a:ext cx="7560840" cy="375552"/>
          </a:xfrm>
          <a:prstGeom prst="rect">
            <a:avLst/>
          </a:prstGeom>
        </p:spPr>
        <p:txBody>
          <a:bodyPr wrap="square">
            <a:spAutoFit/>
          </a:bodyPr>
          <a:lstStyle/>
          <a:p>
            <a:pPr marL="342900" marR="0" lvl="0" indent="-342900" algn="just" defTabSz="914400" rtl="0" eaLnBrk="1" fontAlgn="base" latinLnBrk="0" hangingPunct="1">
              <a:lnSpc>
                <a:spcPct val="107000"/>
              </a:lnSpc>
              <a:spcBef>
                <a:spcPts val="1200"/>
              </a:spcBef>
              <a:spcAft>
                <a:spcPts val="0"/>
              </a:spcAft>
              <a:buClrTx/>
              <a:buSzTx/>
              <a:buFont typeface="Symbol" panose="05050102010706020507" pitchFamily="18" charset="2"/>
              <a:buBlip>
                <a:blip r:embed="rId2"/>
              </a:buBlip>
              <a:tabLst/>
              <a:defRPr/>
            </a:pPr>
            <a:endParaRPr kumimoji="0" lang="lv-LV" sz="1800" b="0" i="0" u="none" strike="noStrike" kern="0" cap="none" spc="0" normalizeH="0" baseline="0" noProof="0" dirty="0">
              <a:ln>
                <a:noFill/>
              </a:ln>
              <a:solidFill>
                <a:prstClr val="black"/>
              </a:solidFill>
              <a:effectLst>
                <a:outerShdw sx="0" sy="0">
                  <a:srgbClr val="000000"/>
                </a:outerShdw>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048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772816"/>
            <a:ext cx="8229600" cy="4353347"/>
          </a:xfrm>
        </p:spPr>
        <p:txBody>
          <a:bodyPr/>
          <a:lstStyle/>
          <a:p>
            <a:pPr lvl="0" algn="just">
              <a:buFont typeface="Wingdings" panose="05000000000000000000" pitchFamily="2" charset="2"/>
              <a:buChar char="§"/>
            </a:pPr>
            <a:r>
              <a:rPr lang="lv-LV" sz="2000" u="sng" dirty="0">
                <a:solidFill>
                  <a:prstClr val="black"/>
                </a:solidFill>
                <a:latin typeface="Verdana" panose="020B0604030504040204" pitchFamily="34" charset="0"/>
                <a:ea typeface="Verdana" panose="020B0604030504040204" pitchFamily="34" charset="0"/>
              </a:rPr>
              <a:t>Atlikuma maksājums</a:t>
            </a:r>
            <a:r>
              <a:rPr lang="lv-LV" sz="2000" dirty="0">
                <a:solidFill>
                  <a:prstClr val="black"/>
                </a:solidFill>
                <a:latin typeface="Verdana" panose="020B0604030504040204" pitchFamily="34" charset="0"/>
                <a:ea typeface="Verdana" panose="020B0604030504040204" pitchFamily="34" charset="0"/>
              </a:rPr>
              <a:t> – </a:t>
            </a:r>
            <a:r>
              <a:rPr lang="lv-LV" sz="2000" b="1" dirty="0">
                <a:solidFill>
                  <a:prstClr val="black"/>
                </a:solidFill>
                <a:latin typeface="Verdana" panose="020B0604030504040204" pitchFamily="34" charset="0"/>
                <a:ea typeface="Verdana" panose="020B0604030504040204" pitchFamily="34" charset="0"/>
              </a:rPr>
              <a:t>20 %</a:t>
            </a:r>
            <a:r>
              <a:rPr lang="lv-LV" sz="2000" dirty="0">
                <a:solidFill>
                  <a:prstClr val="black"/>
                </a:solidFill>
                <a:latin typeface="Verdana" panose="020B0604030504040204" pitchFamily="34" charset="0"/>
                <a:ea typeface="Verdana" panose="020B0604030504040204" pitchFamily="34" charset="0"/>
              </a:rPr>
              <a:t> finansējuma pašvaldība saņem pēc pašvaldības lēmuma par projekta noslēguma pārskata apstiprināšanu un rezultātu apliecinošo dokumentu saņemšanas no projekta īstenotāja un nosūtīšanas IKVD saskaņošanai</a:t>
            </a:r>
            <a:r>
              <a:rPr lang="lv-LV" sz="2000" dirty="0" smtClean="0">
                <a:solidFill>
                  <a:prstClr val="black"/>
                </a:solidFill>
                <a:latin typeface="Verdana" panose="020B0604030504040204" pitchFamily="34" charset="0"/>
                <a:ea typeface="Verdana" panose="020B0604030504040204" pitchFamily="34" charset="0"/>
              </a:rPr>
              <a:t>.</a:t>
            </a:r>
          </a:p>
          <a:p>
            <a:pPr lvl="0" algn="just">
              <a:buFont typeface="Wingdings" panose="05000000000000000000" pitchFamily="2" charset="2"/>
              <a:buChar char="§"/>
            </a:pPr>
            <a:r>
              <a:rPr lang="lv-LV" sz="2000" dirty="0" smtClean="0">
                <a:solidFill>
                  <a:prstClr val="black"/>
                </a:solidFill>
                <a:latin typeface="Verdana" panose="020B0604030504040204" pitchFamily="34" charset="0"/>
                <a:ea typeface="Verdana" panose="020B0604030504040204" pitchFamily="34" charset="0"/>
              </a:rPr>
              <a:t>Pašvaldība vēstuli biedrībai par noslēguma pārskata apstiprināšanu </a:t>
            </a:r>
            <a:r>
              <a:rPr lang="lv-LV" sz="2000" dirty="0" err="1" smtClean="0">
                <a:solidFill>
                  <a:prstClr val="black"/>
                </a:solidFill>
                <a:latin typeface="Verdana" panose="020B0604030504040204" pitchFamily="34" charset="0"/>
                <a:ea typeface="Verdana" panose="020B0604030504040204" pitchFamily="34" charset="0"/>
              </a:rPr>
              <a:t>sūta</a:t>
            </a:r>
            <a:r>
              <a:rPr lang="lv-LV" sz="2000" dirty="0" smtClean="0">
                <a:solidFill>
                  <a:prstClr val="black"/>
                </a:solidFill>
                <a:latin typeface="Verdana" panose="020B0604030504040204" pitchFamily="34" charset="0"/>
                <a:ea typeface="Verdana" panose="020B0604030504040204" pitchFamily="34" charset="0"/>
              </a:rPr>
              <a:t> </a:t>
            </a:r>
            <a:r>
              <a:rPr lang="lv-LV" sz="2000" u="sng" dirty="0" smtClean="0">
                <a:solidFill>
                  <a:prstClr val="black"/>
                </a:solidFill>
                <a:latin typeface="Verdana" panose="020B0604030504040204" pitchFamily="34" charset="0"/>
                <a:ea typeface="Verdana" panose="020B0604030504040204" pitchFamily="34" charset="0"/>
              </a:rPr>
              <a:t>tikai tad</a:t>
            </a:r>
            <a:r>
              <a:rPr lang="lv-LV" sz="2000" dirty="0" smtClean="0">
                <a:solidFill>
                  <a:prstClr val="black"/>
                </a:solidFill>
                <a:latin typeface="Verdana" panose="020B0604030504040204" pitchFamily="34" charset="0"/>
                <a:ea typeface="Verdana" panose="020B0604030504040204" pitchFamily="34" charset="0"/>
              </a:rPr>
              <a:t>, kad ir saņemts pārskata saskaņojums no  IKVD.</a:t>
            </a:r>
            <a:endParaRPr lang="lv-LV" sz="2000" dirty="0">
              <a:solidFill>
                <a:prstClr val="black"/>
              </a:solidFill>
              <a:latin typeface="Verdana" panose="020B0604030504040204" pitchFamily="34" charset="0"/>
              <a:ea typeface="Verdana" panose="020B0604030504040204" pitchFamily="34" charset="0"/>
            </a:endParaRPr>
          </a:p>
          <a:p>
            <a:pPr lvl="0">
              <a:buFont typeface="Wingdings" panose="05000000000000000000" pitchFamily="2" charset="2"/>
              <a:buChar char="§"/>
            </a:pPr>
            <a:r>
              <a:rPr lang="lv-LV" sz="2000" dirty="0" smtClean="0">
                <a:solidFill>
                  <a:prstClr val="black"/>
                </a:solidFill>
                <a:latin typeface="Verdana" panose="020B0604030504040204" pitchFamily="34" charset="0"/>
                <a:ea typeface="Verdana" panose="020B0604030504040204" pitchFamily="34" charset="0"/>
              </a:rPr>
              <a:t>Ir iespējama atlikuma </a:t>
            </a:r>
            <a:r>
              <a:rPr lang="lv-LV" sz="2000" dirty="0">
                <a:solidFill>
                  <a:prstClr val="black"/>
                </a:solidFill>
                <a:latin typeface="Verdana" panose="020B0604030504040204" pitchFamily="34" charset="0"/>
                <a:ea typeface="Verdana" panose="020B0604030504040204" pitchFamily="34" charset="0"/>
              </a:rPr>
              <a:t>maksājuma </a:t>
            </a:r>
            <a:r>
              <a:rPr lang="lv-LV" sz="2000" dirty="0" err="1">
                <a:solidFill>
                  <a:prstClr val="black"/>
                </a:solidFill>
                <a:latin typeface="Verdana" panose="020B0604030504040204" pitchFamily="34" charset="0"/>
                <a:ea typeface="Verdana" panose="020B0604030504040204" pitchFamily="34" charset="0"/>
              </a:rPr>
              <a:t>priekšfinansēšana</a:t>
            </a:r>
            <a:r>
              <a:rPr lang="lv-LV" sz="2000" dirty="0">
                <a:solidFill>
                  <a:prstClr val="black"/>
                </a:solidFill>
                <a:latin typeface="Verdana" panose="020B0604030504040204" pitchFamily="34" charset="0"/>
                <a:ea typeface="Verdana" panose="020B0604030504040204" pitchFamily="34" charset="0"/>
              </a:rPr>
              <a:t> – ja pašvaldība pati to </a:t>
            </a:r>
            <a:r>
              <a:rPr lang="lv-LV" sz="2000" dirty="0" smtClean="0">
                <a:solidFill>
                  <a:prstClr val="black"/>
                </a:solidFill>
                <a:latin typeface="Verdana" panose="020B0604030504040204" pitchFamily="34" charset="0"/>
                <a:ea typeface="Verdana" panose="020B0604030504040204" pitchFamily="34" charset="0"/>
              </a:rPr>
              <a:t>vēlas.</a:t>
            </a:r>
            <a:endParaRPr lang="lv-LV" sz="2000" dirty="0">
              <a:solidFill>
                <a:prstClr val="black"/>
              </a:solidFill>
              <a:latin typeface="Verdana" panose="020B0604030504040204" pitchFamily="34" charset="0"/>
              <a:ea typeface="Verdana" panose="020B0604030504040204" pitchFamily="34" charset="0"/>
            </a:endParaRPr>
          </a:p>
          <a:p>
            <a:pPr lvl="0">
              <a:buFont typeface="Wingdings" panose="05000000000000000000" pitchFamily="2" charset="2"/>
              <a:buChar char="§"/>
            </a:pPr>
            <a:endParaRPr lang="lv-LV" sz="2000" dirty="0">
              <a:solidFill>
                <a:prstClr val="black"/>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2545129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B5238-867A-4D7E-8235-526213475E5F}"/>
              </a:ext>
            </a:extLst>
          </p:cNvPr>
          <p:cNvSpPr>
            <a:spLocks noGrp="1"/>
          </p:cNvSpPr>
          <p:nvPr>
            <p:ph type="title"/>
          </p:nvPr>
        </p:nvSpPr>
        <p:spPr>
          <a:xfrm>
            <a:off x="2339752" y="332656"/>
            <a:ext cx="5554960" cy="1143000"/>
          </a:xfrm>
        </p:spPr>
        <p:txBody>
          <a:bodyPr/>
          <a:lstStyle/>
          <a:p>
            <a:endParaRPr lang="en-US" sz="4000" dirty="0"/>
          </a:p>
        </p:txBody>
      </p:sp>
      <p:sp>
        <p:nvSpPr>
          <p:cNvPr id="3" name="Content Placeholder 2">
            <a:extLst>
              <a:ext uri="{FF2B5EF4-FFF2-40B4-BE49-F238E27FC236}">
                <a16:creationId xmlns:a16="http://schemas.microsoft.com/office/drawing/2014/main" id="{997191EF-3736-45B3-B9C6-82EA28F528DE}"/>
              </a:ext>
            </a:extLst>
          </p:cNvPr>
          <p:cNvSpPr>
            <a:spLocks noGrp="1"/>
          </p:cNvSpPr>
          <p:nvPr>
            <p:ph idx="1"/>
          </p:nvPr>
        </p:nvSpPr>
        <p:spPr>
          <a:xfrm>
            <a:off x="755576" y="1556792"/>
            <a:ext cx="7922961" cy="4237931"/>
          </a:xfrm>
        </p:spPr>
        <p:txBody>
          <a:bodyPr/>
          <a:lstStyle/>
          <a:p>
            <a:pPr algn="just"/>
            <a:r>
              <a:rPr lang="lv-LV" sz="2000" dirty="0">
                <a:latin typeface="Verdana" panose="020B0604030504040204" pitchFamily="34" charset="0"/>
                <a:ea typeface="Verdana" panose="020B0604030504040204" pitchFamily="34" charset="0"/>
              </a:rPr>
              <a:t>Projekta īstenotājam </a:t>
            </a:r>
            <a:r>
              <a:rPr lang="lv-LV" sz="2000" b="1" u="sng" dirty="0" smtClean="0">
                <a:latin typeface="Verdana" panose="020B0604030504040204" pitchFamily="34" charset="0"/>
                <a:ea typeface="Verdana" panose="020B0604030504040204" pitchFamily="34" charset="0"/>
              </a:rPr>
              <a:t>nav jābūt </a:t>
            </a:r>
            <a:r>
              <a:rPr lang="lv-LV" sz="2000" dirty="0" smtClean="0">
                <a:latin typeface="Verdana" panose="020B0604030504040204" pitchFamily="34" charset="0"/>
                <a:ea typeface="Verdana" panose="020B0604030504040204" pitchFamily="34" charset="0"/>
              </a:rPr>
              <a:t>atsevišķam </a:t>
            </a:r>
            <a:r>
              <a:rPr lang="lv-LV" sz="2000" dirty="0">
                <a:latin typeface="Verdana" panose="020B0604030504040204" pitchFamily="34" charset="0"/>
                <a:ea typeface="Verdana" panose="020B0604030504040204" pitchFamily="34" charset="0"/>
              </a:rPr>
              <a:t>projekta </a:t>
            </a:r>
            <a:r>
              <a:rPr lang="lv-LV" sz="2000" dirty="0" smtClean="0">
                <a:latin typeface="Verdana" panose="020B0604030504040204" pitchFamily="34" charset="0"/>
                <a:ea typeface="Verdana" panose="020B0604030504040204" pitchFamily="34" charset="0"/>
              </a:rPr>
              <a:t>kontam, bet ir jānodrošina atsevišķa projekta grāmatvedības uzskaite.</a:t>
            </a:r>
          </a:p>
          <a:p>
            <a:pPr algn="just"/>
            <a:r>
              <a:rPr lang="lv-LV" sz="2000" dirty="0" smtClean="0">
                <a:latin typeface="Verdana" panose="020B0604030504040204" pitchFamily="34" charset="0"/>
                <a:ea typeface="Verdana" panose="020B0604030504040204" pitchFamily="34" charset="0"/>
              </a:rPr>
              <a:t>Finanšu dokumentāciju biedrība iesniedz </a:t>
            </a:r>
            <a:r>
              <a:rPr lang="lv-LV" sz="2000" u="sng" dirty="0" smtClean="0">
                <a:latin typeface="Verdana" panose="020B0604030504040204" pitchFamily="34" charset="0"/>
                <a:ea typeface="Verdana" panose="020B0604030504040204" pitchFamily="34" charset="0"/>
              </a:rPr>
              <a:t>tikai</a:t>
            </a:r>
            <a:r>
              <a:rPr lang="lv-LV" sz="2000" dirty="0" smtClean="0">
                <a:latin typeface="Verdana" panose="020B0604030504040204" pitchFamily="34" charset="0"/>
                <a:ea typeface="Verdana" panose="020B0604030504040204" pitchFamily="34" charset="0"/>
              </a:rPr>
              <a:t> pēc pašvaldības vai citas institūcijas pieprasījuma.</a:t>
            </a:r>
          </a:p>
          <a:p>
            <a:pPr algn="just"/>
            <a:r>
              <a:rPr lang="lv-LV" sz="2000" b="1" dirty="0" smtClean="0">
                <a:latin typeface="Verdana" panose="020B0604030504040204" pitchFamily="34" charset="0"/>
                <a:ea typeface="Verdana" panose="020B0604030504040204" pitchFamily="34" charset="0"/>
              </a:rPr>
              <a:t>Nepieciešams </a:t>
            </a:r>
            <a:r>
              <a:rPr lang="lv-LV" sz="2000" b="1" dirty="0">
                <a:latin typeface="Verdana" panose="020B0604030504040204" pitchFamily="34" charset="0"/>
                <a:ea typeface="Verdana" panose="020B0604030504040204" pitchFamily="34" charset="0"/>
              </a:rPr>
              <a:t>dokumentēt </a:t>
            </a:r>
            <a:r>
              <a:rPr lang="lv-LV" sz="2000" dirty="0">
                <a:latin typeface="Verdana" panose="020B0604030504040204" pitchFamily="34" charset="0"/>
                <a:ea typeface="Verdana" panose="020B0604030504040204" pitchFamily="34" charset="0"/>
              </a:rPr>
              <a:t>tirgus izpēti izdevumu pozīcijām </a:t>
            </a:r>
            <a:r>
              <a:rPr lang="lv-LV" sz="2000" u="sng" dirty="0">
                <a:latin typeface="Verdana" panose="020B0604030504040204" pitchFamily="34" charset="0"/>
                <a:ea typeface="Verdana" panose="020B0604030504040204" pitchFamily="34" charset="0"/>
              </a:rPr>
              <a:t>virs 250 </a:t>
            </a:r>
            <a:r>
              <a:rPr lang="lv-LV" sz="2000" u="sng" dirty="0" err="1">
                <a:latin typeface="Verdana" panose="020B0604030504040204" pitchFamily="34" charset="0"/>
                <a:ea typeface="Verdana" panose="020B0604030504040204" pitchFamily="34" charset="0"/>
              </a:rPr>
              <a:t>eur</a:t>
            </a:r>
            <a:r>
              <a:rPr lang="lv-LV" sz="2000" dirty="0">
                <a:latin typeface="Verdana" panose="020B0604030504040204" pitchFamily="34" charset="0"/>
                <a:ea typeface="Verdana" panose="020B0604030504040204" pitchFamily="34" charset="0"/>
              </a:rPr>
              <a:t>.</a:t>
            </a:r>
          </a:p>
          <a:p>
            <a:pPr algn="just"/>
            <a:r>
              <a:rPr lang="lv-LV" sz="2000" dirty="0" smtClean="0">
                <a:latin typeface="Verdana" panose="020B0604030504040204" pitchFamily="34" charset="0"/>
                <a:ea typeface="Verdana" panose="020B0604030504040204" pitchFamily="34" charset="0"/>
              </a:rPr>
              <a:t>Inventāru </a:t>
            </a:r>
            <a:r>
              <a:rPr lang="lv-LV" sz="2000" dirty="0">
                <a:latin typeface="Verdana" panose="020B0604030504040204" pitchFamily="34" charset="0"/>
                <a:ea typeface="Verdana" panose="020B0604030504040204" pitchFamily="34" charset="0"/>
              </a:rPr>
              <a:t>iespējams nomāt, ja tas nepieciešams projekta </a:t>
            </a:r>
            <a:r>
              <a:rPr lang="lv-LV" sz="2000" dirty="0" smtClean="0">
                <a:latin typeface="Verdana" panose="020B0604030504040204" pitchFamily="34" charset="0"/>
                <a:ea typeface="Verdana" panose="020B0604030504040204" pitchFamily="34" charset="0"/>
              </a:rPr>
              <a:t>aktivitātēm, nav ieteicams pirkt.</a:t>
            </a:r>
          </a:p>
          <a:p>
            <a:pPr algn="just"/>
            <a:r>
              <a:rPr lang="lv-LV" sz="2000" dirty="0" smtClean="0">
                <a:latin typeface="Verdana" panose="020B0604030504040204" pitchFamily="34" charset="0"/>
                <a:ea typeface="Verdana" panose="020B0604030504040204" pitchFamily="34" charset="0"/>
              </a:rPr>
              <a:t>Projektu dokumentācija tiek glabāta </a:t>
            </a:r>
            <a:r>
              <a:rPr lang="lv-LV" sz="2000" u="sng" dirty="0" smtClean="0">
                <a:latin typeface="Verdana" panose="020B0604030504040204" pitchFamily="34" charset="0"/>
                <a:ea typeface="Verdana" panose="020B0604030504040204" pitchFamily="34" charset="0"/>
              </a:rPr>
              <a:t>5 gadus </a:t>
            </a:r>
            <a:r>
              <a:rPr lang="lv-LV" sz="2000" dirty="0" smtClean="0">
                <a:latin typeface="Verdana" panose="020B0604030504040204" pitchFamily="34" charset="0"/>
                <a:ea typeface="Verdana" panose="020B0604030504040204" pitchFamily="34" charset="0"/>
              </a:rPr>
              <a:t>pēc projekta </a:t>
            </a:r>
            <a:r>
              <a:rPr lang="lv-LV" sz="2000" dirty="0" err="1" smtClean="0">
                <a:latin typeface="Verdana" panose="020B0604030504040204" pitchFamily="34" charset="0"/>
                <a:ea typeface="Verdana" panose="020B0604030504040204" pitchFamily="34" charset="0"/>
              </a:rPr>
              <a:t>PuMPuRS</a:t>
            </a:r>
            <a:r>
              <a:rPr lang="lv-LV" sz="2000" dirty="0" smtClean="0">
                <a:latin typeface="Verdana" panose="020B0604030504040204" pitchFamily="34" charset="0"/>
                <a:ea typeface="Verdana" panose="020B0604030504040204" pitchFamily="34" charset="0"/>
              </a:rPr>
              <a:t> beigām (līdz 2028.gada)</a:t>
            </a:r>
            <a:endParaRPr lang="lv-LV" sz="2000" dirty="0">
              <a:latin typeface="Verdana" panose="020B0604030504040204" pitchFamily="34" charset="0"/>
              <a:ea typeface="Verdana" panose="020B0604030504040204" pitchFamily="34" charset="0"/>
            </a:endParaRPr>
          </a:p>
          <a:p>
            <a:endParaRPr lang="en-US" sz="2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62905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BB645-58F4-4B59-A448-E3A9E7BCDA45}"/>
              </a:ext>
            </a:extLst>
          </p:cNvPr>
          <p:cNvSpPr>
            <a:spLocks noGrp="1"/>
          </p:cNvSpPr>
          <p:nvPr>
            <p:ph type="title"/>
          </p:nvPr>
        </p:nvSpPr>
        <p:spPr>
          <a:xfrm>
            <a:off x="1907704" y="634678"/>
            <a:ext cx="6912768" cy="1066130"/>
          </a:xfrm>
        </p:spPr>
        <p:txBody>
          <a:bodyPr/>
          <a:lstStyle/>
          <a:p>
            <a:r>
              <a:rPr lang="lv-LV" sz="2800" b="1" dirty="0">
                <a:latin typeface="Verdana" panose="020B0604030504040204" pitchFamily="34" charset="0"/>
                <a:ea typeface="Verdana" panose="020B0604030504040204" pitchFamily="34" charset="0"/>
              </a:rPr>
              <a:t>Projektu</a:t>
            </a:r>
            <a:r>
              <a:rPr lang="lv-LV" sz="2800" b="1" dirty="0">
                <a:solidFill>
                  <a:srgbClr val="633C90"/>
                </a:solidFill>
                <a:latin typeface="Verdana" panose="020B0604030504040204" pitchFamily="34" charset="0"/>
                <a:ea typeface="Verdana" panose="020B0604030504040204" pitchFamily="34" charset="0"/>
                <a:cs typeface="Times New Roman" panose="02020603050405020304" pitchFamily="18" charset="0"/>
              </a:rPr>
              <a:t> </a:t>
            </a:r>
            <a:r>
              <a:rPr lang="lv-LV" sz="2800" b="1" dirty="0">
                <a:latin typeface="Verdana" panose="020B0604030504040204" pitchFamily="34" charset="0"/>
                <a:ea typeface="Verdana" panose="020B0604030504040204" pitchFamily="34" charset="0"/>
              </a:rPr>
              <a:t>uzraudzība</a:t>
            </a:r>
            <a:r>
              <a:rPr lang="lv-LV" sz="4000" b="1" dirty="0">
                <a:solidFill>
                  <a:srgbClr val="633C90"/>
                </a:solidFill>
                <a:latin typeface="Verdana" panose="020B0604030504040204" pitchFamily="34" charset="0"/>
                <a:ea typeface="Verdana" panose="020B0604030504040204" pitchFamily="34" charset="0"/>
                <a:cs typeface="Times New Roman" panose="02020603050405020304" pitchFamily="18" charset="0"/>
              </a:rPr>
              <a:t/>
            </a:r>
            <a:br>
              <a:rPr lang="lv-LV" sz="4000" b="1" dirty="0">
                <a:solidFill>
                  <a:srgbClr val="633C90"/>
                </a:solidFill>
                <a:latin typeface="Verdana" panose="020B0604030504040204" pitchFamily="34" charset="0"/>
                <a:ea typeface="Verdana" panose="020B0604030504040204" pitchFamily="34" charset="0"/>
                <a:cs typeface="Times New Roman" panose="02020603050405020304" pitchFamily="18" charset="0"/>
              </a:rPr>
            </a:br>
            <a:r>
              <a:rPr lang="lv-LV" b="1" dirty="0">
                <a:latin typeface="Verdana" panose="020B0604030504040204" pitchFamily="34" charset="0"/>
                <a:ea typeface="Verdana" panose="020B0604030504040204" pitchFamily="34" charset="0"/>
              </a:rPr>
              <a:t/>
            </a:r>
            <a:br>
              <a:rPr lang="lv-LV" b="1" dirty="0">
                <a:latin typeface="Verdana" panose="020B0604030504040204" pitchFamily="34" charset="0"/>
                <a:ea typeface="Verdana" panose="020B0604030504040204" pitchFamily="34" charset="0"/>
              </a:rPr>
            </a:br>
            <a:endParaRPr lang="lv-LV" sz="2000" dirty="0">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AD8232E8-6213-4485-BB76-3AD2754209A4}"/>
              </a:ext>
            </a:extLst>
          </p:cNvPr>
          <p:cNvSpPr/>
          <p:nvPr/>
        </p:nvSpPr>
        <p:spPr>
          <a:xfrm>
            <a:off x="611560" y="2198246"/>
            <a:ext cx="7560840" cy="375552"/>
          </a:xfrm>
          <a:prstGeom prst="rect">
            <a:avLst/>
          </a:prstGeom>
        </p:spPr>
        <p:txBody>
          <a:bodyPr wrap="square">
            <a:spAutoFit/>
          </a:bodyPr>
          <a:lstStyle/>
          <a:p>
            <a:pPr marL="342900" marR="0" lvl="0" indent="-342900" algn="just" defTabSz="914400" rtl="0" eaLnBrk="1" fontAlgn="base" latinLnBrk="0" hangingPunct="1">
              <a:lnSpc>
                <a:spcPct val="107000"/>
              </a:lnSpc>
              <a:spcBef>
                <a:spcPts val="1200"/>
              </a:spcBef>
              <a:spcAft>
                <a:spcPts val="0"/>
              </a:spcAft>
              <a:buClrTx/>
              <a:buSzTx/>
              <a:buFont typeface="Symbol" panose="05050102010706020507" pitchFamily="18" charset="2"/>
              <a:buBlip>
                <a:blip r:embed="rId2"/>
              </a:buBlip>
              <a:tabLst/>
              <a:defRPr/>
            </a:pPr>
            <a:endParaRPr kumimoji="0" lang="lv-LV" sz="1800" b="0" i="0" u="none" strike="noStrike" kern="0" cap="none" spc="0" normalizeH="0" baseline="0" noProof="0" dirty="0">
              <a:ln>
                <a:noFill/>
              </a:ln>
              <a:solidFill>
                <a:prstClr val="black"/>
              </a:solidFill>
              <a:effectLst>
                <a:outerShdw sx="0" sy="0">
                  <a:srgbClr val="000000"/>
                </a:outerShdw>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aisnstūris 4">
            <a:extLst>
              <a:ext uri="{FF2B5EF4-FFF2-40B4-BE49-F238E27FC236}">
                <a16:creationId xmlns:a16="http://schemas.microsoft.com/office/drawing/2014/main" id="{8F8F9631-79DF-4593-9AD8-55E750C6AAEE}"/>
              </a:ext>
            </a:extLst>
          </p:cNvPr>
          <p:cNvSpPr/>
          <p:nvPr/>
        </p:nvSpPr>
        <p:spPr>
          <a:xfrm>
            <a:off x="611560" y="1700808"/>
            <a:ext cx="7933273" cy="4096058"/>
          </a:xfrm>
          <a:prstGeom prst="rect">
            <a:avLst/>
          </a:prstGeom>
        </p:spPr>
        <p:txBody>
          <a:bodyPr wrap="square">
            <a:spAutoFit/>
          </a:bodyPr>
          <a:lstStyle/>
          <a:p>
            <a:pPr marL="285750" marR="0" lvl="0" indent="-285750" algn="just"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pašvaldība veic projekta uzraudzību, atbalsta un sniedz nepieciešamās konsultācijas (</a:t>
            </a:r>
            <a:r>
              <a:rPr kumimoji="0" lang="lv-LV" sz="2000" b="0"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imes New Roman" panose="02020603050405020304" pitchFamily="18" charset="0"/>
              </a:rPr>
              <a:t>projekta īstenotājs – pašvaldība - </a:t>
            </a:r>
            <a:r>
              <a:rPr kumimoji="0" lang="lv-LV" sz="2000" b="0" i="0" u="none" strike="noStrike" kern="1200" cap="none" spc="0" normalizeH="0" baseline="0" noProof="0" dirty="0" err="1">
                <a:ln>
                  <a:noFill/>
                </a:ln>
                <a:solidFill>
                  <a:srgbClr val="FF0000"/>
                </a:solidFill>
                <a:effectLst/>
                <a:uLnTx/>
                <a:uFillTx/>
                <a:latin typeface="Verdana" panose="020B0604030504040204" pitchFamily="34" charset="0"/>
                <a:ea typeface="Verdana" panose="020B0604030504040204" pitchFamily="34" charset="0"/>
                <a:cs typeface="Times New Roman" panose="02020603050405020304" pitchFamily="18" charset="0"/>
              </a:rPr>
              <a:t>PuMPuRS</a:t>
            </a: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a:t>
            </a:r>
          </a:p>
          <a:p>
            <a:pPr marL="285750" marR="0" lvl="0" indent="-285750" algn="just"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lv-LV" sz="2000" b="0" i="0" u="sng"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imes New Roman" panose="02020603050405020304" pitchFamily="18" charset="0"/>
              </a:rPr>
              <a:t>vismaz vienu reizi</a:t>
            </a:r>
            <a:r>
              <a:rPr kumimoji="0" lang="lv-LV" sz="2000" b="0"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imes New Roman" panose="02020603050405020304" pitchFamily="18" charset="0"/>
              </a:rPr>
              <a:t> </a:t>
            </a: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projekta īstenošanas laikā </a:t>
            </a:r>
            <a:r>
              <a:rPr kumimoji="0" lang="lv-LV" sz="2000" b="0" i="0" u="none" strike="noStrike" kern="120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dodas </a:t>
            </a: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nepieteiktā projekta novērtēšanas vizītē uz kādu projekta aktivitāti (pārbaudes lapa)</a:t>
            </a:r>
          </a:p>
          <a:p>
            <a:pPr marL="285750" marR="0" lvl="0" indent="-285750" algn="just"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virsuzraudzība - </a:t>
            </a:r>
            <a:r>
              <a:rPr kumimoji="0" lang="lv-LV" sz="20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PuMPuRS</a:t>
            </a: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 </a:t>
            </a:r>
          </a:p>
          <a:p>
            <a:pPr marL="285750" marR="0" lvl="0" indent="-285750" algn="just"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CFLA pārbaudes</a:t>
            </a:r>
          </a:p>
          <a:p>
            <a:pPr marL="285750" marR="0" lvl="0" indent="-285750" algn="just"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aicinām arī pievērst uzmanību </a:t>
            </a:r>
            <a:r>
              <a:rPr kumimoji="0" lang="lv-LV" sz="2000" b="0" i="0" u="sng"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publicitātes prasību ievērošanai</a:t>
            </a: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 projektu veidotajos materiālos un publiskajā komunikācijā</a:t>
            </a:r>
          </a:p>
        </p:txBody>
      </p:sp>
    </p:spTree>
    <p:extLst>
      <p:ext uri="{BB962C8B-B14F-4D97-AF65-F5344CB8AC3E}">
        <p14:creationId xmlns:p14="http://schemas.microsoft.com/office/powerpoint/2010/main" val="29215359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BB645-58F4-4B59-A448-E3A9E7BCDA45}"/>
              </a:ext>
            </a:extLst>
          </p:cNvPr>
          <p:cNvSpPr>
            <a:spLocks noGrp="1"/>
          </p:cNvSpPr>
          <p:nvPr>
            <p:ph type="title"/>
          </p:nvPr>
        </p:nvSpPr>
        <p:spPr>
          <a:xfrm>
            <a:off x="1835696" y="692696"/>
            <a:ext cx="6912768" cy="1066130"/>
          </a:xfrm>
        </p:spPr>
        <p:txBody>
          <a:bodyPr/>
          <a:lstStyle/>
          <a:p>
            <a:r>
              <a:rPr lang="lv-LV" sz="2800" b="1" dirty="0">
                <a:latin typeface="Verdana" panose="020B0604030504040204" pitchFamily="34" charset="0"/>
                <a:ea typeface="Verdana" panose="020B0604030504040204" pitchFamily="34" charset="0"/>
              </a:rPr>
              <a:t>Ikmēneša</a:t>
            </a:r>
            <a:r>
              <a:rPr lang="lv-LV" sz="2800" b="1" dirty="0">
                <a:solidFill>
                  <a:srgbClr val="633C90"/>
                </a:solidFill>
                <a:latin typeface="Verdana" panose="020B0604030504040204" pitchFamily="34" charset="0"/>
                <a:ea typeface="Verdana" panose="020B0604030504040204" pitchFamily="34" charset="0"/>
                <a:cs typeface="Times New Roman" panose="02020603050405020304" pitchFamily="18" charset="0"/>
              </a:rPr>
              <a:t> </a:t>
            </a:r>
            <a:r>
              <a:rPr lang="lv-LV" sz="2800" b="1" dirty="0">
                <a:latin typeface="Verdana" panose="020B0604030504040204" pitchFamily="34" charset="0"/>
                <a:ea typeface="Verdana" panose="020B0604030504040204" pitchFamily="34" charset="0"/>
              </a:rPr>
              <a:t>aktivitāšu</a:t>
            </a:r>
            <a:r>
              <a:rPr lang="lv-LV" sz="2800" b="1" dirty="0">
                <a:solidFill>
                  <a:srgbClr val="633C90"/>
                </a:solidFill>
                <a:latin typeface="Verdana" panose="020B0604030504040204" pitchFamily="34" charset="0"/>
                <a:ea typeface="Verdana" panose="020B0604030504040204" pitchFamily="34" charset="0"/>
                <a:cs typeface="Times New Roman" panose="02020603050405020304" pitchFamily="18" charset="0"/>
              </a:rPr>
              <a:t> </a:t>
            </a:r>
            <a:r>
              <a:rPr lang="lv-LV" sz="2800" b="1" dirty="0">
                <a:latin typeface="Verdana" panose="020B0604030504040204" pitchFamily="34" charset="0"/>
                <a:ea typeface="Verdana" panose="020B0604030504040204" pitchFamily="34" charset="0"/>
              </a:rPr>
              <a:t>plāni</a:t>
            </a:r>
            <a:r>
              <a:rPr lang="lv-LV" sz="3600" b="1" dirty="0">
                <a:solidFill>
                  <a:srgbClr val="633C90"/>
                </a:solidFill>
                <a:latin typeface="Calibri" panose="020F0502020204030204" pitchFamily="34" charset="0"/>
                <a:ea typeface="Times New Roman" panose="02020603050405020304" pitchFamily="18" charset="0"/>
                <a:cs typeface="Times New Roman" panose="02020603050405020304" pitchFamily="18" charset="0"/>
              </a:rPr>
              <a:t/>
            </a:r>
            <a:br>
              <a:rPr lang="lv-LV" sz="3600" b="1" dirty="0">
                <a:solidFill>
                  <a:srgbClr val="633C90"/>
                </a:solidFill>
                <a:latin typeface="Calibri" panose="020F0502020204030204" pitchFamily="34" charset="0"/>
                <a:ea typeface="Times New Roman" panose="02020603050405020304" pitchFamily="18" charset="0"/>
                <a:cs typeface="Times New Roman" panose="02020603050405020304" pitchFamily="18" charset="0"/>
              </a:rPr>
            </a:br>
            <a:r>
              <a:rPr lang="lv-LV" sz="3600" b="1" dirty="0"/>
              <a:t/>
            </a:r>
            <a:br>
              <a:rPr lang="lv-LV" sz="3600" b="1" dirty="0"/>
            </a:br>
            <a:endParaRPr lang="lv-LV" sz="3600" dirty="0">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AD8232E8-6213-4485-BB76-3AD2754209A4}"/>
              </a:ext>
            </a:extLst>
          </p:cNvPr>
          <p:cNvSpPr/>
          <p:nvPr/>
        </p:nvSpPr>
        <p:spPr>
          <a:xfrm>
            <a:off x="611560" y="2198246"/>
            <a:ext cx="7560840" cy="375552"/>
          </a:xfrm>
          <a:prstGeom prst="rect">
            <a:avLst/>
          </a:prstGeom>
        </p:spPr>
        <p:txBody>
          <a:bodyPr wrap="square">
            <a:spAutoFit/>
          </a:bodyPr>
          <a:lstStyle/>
          <a:p>
            <a:pPr marL="342900" marR="0" lvl="0" indent="-342900" algn="just" defTabSz="914400" rtl="0" eaLnBrk="1" fontAlgn="base" latinLnBrk="0" hangingPunct="1">
              <a:lnSpc>
                <a:spcPct val="107000"/>
              </a:lnSpc>
              <a:spcBef>
                <a:spcPts val="1200"/>
              </a:spcBef>
              <a:spcAft>
                <a:spcPts val="0"/>
              </a:spcAft>
              <a:buClrTx/>
              <a:buSzTx/>
              <a:buFont typeface="Symbol" panose="05050102010706020507" pitchFamily="18" charset="2"/>
              <a:buBlip>
                <a:blip r:embed="rId2"/>
              </a:buBlip>
              <a:tabLst/>
              <a:defRPr/>
            </a:pPr>
            <a:endParaRPr kumimoji="0" lang="lv-LV" sz="1800" b="0" i="0" u="none" strike="noStrike" kern="0" cap="none" spc="0" normalizeH="0" baseline="0" noProof="0" dirty="0">
              <a:ln>
                <a:noFill/>
              </a:ln>
              <a:solidFill>
                <a:prstClr val="black"/>
              </a:solidFill>
              <a:effectLst>
                <a:outerShdw sx="0" sy="0">
                  <a:srgbClr val="000000"/>
                </a:outerShdw>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aisnstūris 4">
            <a:extLst>
              <a:ext uri="{FF2B5EF4-FFF2-40B4-BE49-F238E27FC236}">
                <a16:creationId xmlns:a16="http://schemas.microsoft.com/office/drawing/2014/main" id="{8F8F9631-79DF-4593-9AD8-55E750C6AAEE}"/>
              </a:ext>
            </a:extLst>
          </p:cNvPr>
          <p:cNvSpPr/>
          <p:nvPr/>
        </p:nvSpPr>
        <p:spPr>
          <a:xfrm>
            <a:off x="467544" y="2198246"/>
            <a:ext cx="8064896" cy="3210687"/>
          </a:xfrm>
          <a:prstGeom prst="rect">
            <a:avLst/>
          </a:prstGeom>
        </p:spPr>
        <p:txBody>
          <a:bodyPr wrap="square">
            <a:spAutoFit/>
          </a:bodyPr>
          <a:lstStyle/>
          <a:p>
            <a:pPr marL="285750" marR="0" lvl="0" indent="-285750" algn="just"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pašvaldība apkopo un </a:t>
            </a:r>
            <a:r>
              <a:rPr kumimoji="0" lang="lv-LV" sz="20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iesūta</a:t>
            </a: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 līdz iepriekšējā mēneša pēdējai piektdienai;</a:t>
            </a:r>
          </a:p>
          <a:p>
            <a:pPr marL="285750" marR="0" lvl="0" indent="-285750" algn="just"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endPar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endParaRPr>
          </a:p>
          <a:p>
            <a:pPr marL="285750" marR="0" lvl="0" indent="-285750" algn="just"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Norāda precīzu pasākuma norises vietu un laiku (no – līdz);</a:t>
            </a:r>
          </a:p>
          <a:p>
            <a:pPr marL="285750" marR="0" lvl="0" indent="-285750" algn="just"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endPar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endParaRPr>
          </a:p>
          <a:p>
            <a:pPr marL="285750" marR="0" lvl="0" indent="-285750" algn="just"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izmaiņu vai precizējumu gadījumā </a:t>
            </a:r>
            <a:r>
              <a:rPr kumimoji="0" lang="lv-LV" sz="2000" b="0" i="0" u="none" strike="noStrike" kern="1200" cap="none" spc="0" normalizeH="0" baseline="0" noProof="0" dirty="0" err="1">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sūta</a:t>
            </a:r>
            <a:r>
              <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rPr>
              <a:t> aktualizētu plānu.</a:t>
            </a:r>
          </a:p>
          <a:p>
            <a:pPr marL="285750" marR="0" lvl="0" indent="-285750" algn="just"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endPar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42362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BB645-58F4-4B59-A448-E3A9E7BCDA45}"/>
              </a:ext>
            </a:extLst>
          </p:cNvPr>
          <p:cNvSpPr>
            <a:spLocks noGrp="1"/>
          </p:cNvSpPr>
          <p:nvPr>
            <p:ph type="title"/>
          </p:nvPr>
        </p:nvSpPr>
        <p:spPr>
          <a:xfrm>
            <a:off x="1907704" y="274638"/>
            <a:ext cx="6912768" cy="1066130"/>
          </a:xfrm>
        </p:spPr>
        <p:txBody>
          <a:bodyPr/>
          <a:lstStyle/>
          <a:p>
            <a:r>
              <a:rPr lang="lv-LV" sz="3600" b="1" dirty="0">
                <a:solidFill>
                  <a:srgbClr val="633C90"/>
                </a:solidFill>
                <a:latin typeface="Calibri" panose="020F0502020204030204" pitchFamily="34" charset="0"/>
                <a:ea typeface="Times New Roman" panose="02020603050405020304" pitchFamily="18" charset="0"/>
                <a:cs typeface="Times New Roman" panose="02020603050405020304" pitchFamily="18" charset="0"/>
              </a:rPr>
              <a:t/>
            </a:r>
            <a:br>
              <a:rPr lang="lv-LV" sz="3600" b="1" dirty="0">
                <a:solidFill>
                  <a:srgbClr val="633C90"/>
                </a:solidFill>
                <a:latin typeface="Calibri" panose="020F0502020204030204" pitchFamily="34" charset="0"/>
                <a:ea typeface="Times New Roman" panose="02020603050405020304" pitchFamily="18" charset="0"/>
                <a:cs typeface="Times New Roman" panose="02020603050405020304" pitchFamily="18" charset="0"/>
              </a:rPr>
            </a:br>
            <a:r>
              <a:rPr lang="lv-LV" sz="2800" b="1" dirty="0">
                <a:latin typeface="Verdana" panose="020B0604030504040204" pitchFamily="34" charset="0"/>
                <a:ea typeface="Verdana" panose="020B0604030504040204" pitchFamily="34" charset="0"/>
              </a:rPr>
              <a:t>Uzraudzības vizītēs </a:t>
            </a:r>
            <a:r>
              <a:rPr lang="lv-LV" sz="2800" b="1" dirty="0" smtClean="0">
                <a:latin typeface="Verdana" panose="020B0604030504040204" pitchFamily="34" charset="0"/>
                <a:ea typeface="Verdana" panose="020B0604030504040204" pitchFamily="34" charset="0"/>
              </a:rPr>
              <a:t>pārbauda:</a:t>
            </a:r>
            <a:r>
              <a:rPr lang="lv-LV" sz="3600" b="1" dirty="0"/>
              <a:t/>
            </a:r>
            <a:br>
              <a:rPr lang="lv-LV" sz="3600" b="1" dirty="0"/>
            </a:br>
            <a:endParaRPr lang="lv-LV" sz="3600" dirty="0">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id="{AD8232E8-6213-4485-BB76-3AD2754209A4}"/>
              </a:ext>
            </a:extLst>
          </p:cNvPr>
          <p:cNvSpPr/>
          <p:nvPr/>
        </p:nvSpPr>
        <p:spPr>
          <a:xfrm>
            <a:off x="611560" y="2198246"/>
            <a:ext cx="7560840" cy="375552"/>
          </a:xfrm>
          <a:prstGeom prst="rect">
            <a:avLst/>
          </a:prstGeom>
        </p:spPr>
        <p:txBody>
          <a:bodyPr wrap="square">
            <a:spAutoFit/>
          </a:bodyPr>
          <a:lstStyle/>
          <a:p>
            <a:pPr marL="342900" marR="0" lvl="0" indent="-342900" algn="just" defTabSz="914400" rtl="0" eaLnBrk="1" fontAlgn="base" latinLnBrk="0" hangingPunct="1">
              <a:lnSpc>
                <a:spcPct val="107000"/>
              </a:lnSpc>
              <a:spcBef>
                <a:spcPts val="1200"/>
              </a:spcBef>
              <a:spcAft>
                <a:spcPts val="0"/>
              </a:spcAft>
              <a:buClrTx/>
              <a:buSzTx/>
              <a:buFont typeface="Symbol" panose="05050102010706020507" pitchFamily="18" charset="2"/>
              <a:buBlip>
                <a:blip r:embed="rId2"/>
              </a:buBlip>
              <a:tabLst/>
              <a:defRPr/>
            </a:pPr>
            <a:endParaRPr kumimoji="0" lang="lv-LV" sz="1800" b="0" i="0" u="none" strike="noStrike" kern="0" cap="none" spc="0" normalizeH="0" baseline="0" noProof="0" dirty="0">
              <a:ln>
                <a:noFill/>
              </a:ln>
              <a:solidFill>
                <a:prstClr val="black"/>
              </a:solidFill>
              <a:effectLst>
                <a:outerShdw sx="0" sy="0">
                  <a:srgbClr val="000000"/>
                </a:outerShdw>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aisnstūris 4">
            <a:extLst>
              <a:ext uri="{FF2B5EF4-FFF2-40B4-BE49-F238E27FC236}">
                <a16:creationId xmlns:a16="http://schemas.microsoft.com/office/drawing/2014/main" id="{8F8F9631-79DF-4593-9AD8-55E750C6AAEE}"/>
              </a:ext>
            </a:extLst>
          </p:cNvPr>
          <p:cNvSpPr/>
          <p:nvPr/>
        </p:nvSpPr>
        <p:spPr>
          <a:xfrm>
            <a:off x="467544" y="1772816"/>
            <a:ext cx="8064896" cy="5233356"/>
          </a:xfrm>
          <a:prstGeom prst="rect">
            <a:avLst/>
          </a:prstGeom>
        </p:spPr>
        <p:txBody>
          <a:bodyPr wrap="square">
            <a:spAutoFit/>
          </a:bodyPr>
          <a:lstStyle/>
          <a:p>
            <a:pPr marL="285750" lvl="0" indent="-285750" algn="just">
              <a:lnSpc>
                <a:spcPct val="107000"/>
              </a:lnSpc>
              <a:spcAft>
                <a:spcPts val="800"/>
              </a:spcAft>
              <a:buFont typeface="Wingdings" panose="05000000000000000000" pitchFamily="2" charset="2"/>
              <a:buChar char="§"/>
            </a:pPr>
            <a:r>
              <a:rPr lang="lv-LV" sz="2000" dirty="0">
                <a:solidFill>
                  <a:prstClr val="black"/>
                </a:solidFill>
                <a:latin typeface="Verdana" panose="020B0604030504040204" pitchFamily="34" charset="0"/>
                <a:ea typeface="Verdana" panose="020B0604030504040204" pitchFamily="34" charset="0"/>
                <a:cs typeface="Times New Roman" panose="02020603050405020304" pitchFamily="18" charset="0"/>
              </a:rPr>
              <a:t>Projekta aktivitātes/pasākuma mērķis un tēma (saturs) atbilst projekta iesniegumā </a:t>
            </a:r>
            <a:r>
              <a:rPr lang="lv-LV" sz="2000" dirty="0" smtClean="0">
                <a:solidFill>
                  <a:prstClr val="black"/>
                </a:solidFill>
                <a:latin typeface="Verdana" panose="020B0604030504040204" pitchFamily="34" charset="0"/>
                <a:ea typeface="Verdana" panose="020B0604030504040204" pitchFamily="34" charset="0"/>
                <a:cs typeface="Times New Roman" panose="02020603050405020304" pitchFamily="18" charset="0"/>
              </a:rPr>
              <a:t>aprakstītajam.</a:t>
            </a:r>
          </a:p>
          <a:p>
            <a:pPr marL="285750" lvl="0" indent="-285750" algn="just">
              <a:lnSpc>
                <a:spcPct val="107000"/>
              </a:lnSpc>
              <a:spcAft>
                <a:spcPts val="800"/>
              </a:spcAft>
              <a:buFont typeface="Wingdings" panose="05000000000000000000" pitchFamily="2" charset="2"/>
              <a:buChar char="§"/>
            </a:pPr>
            <a:r>
              <a:rPr lang="lv-LV" sz="2000" dirty="0">
                <a:solidFill>
                  <a:prstClr val="black"/>
                </a:solidFill>
                <a:latin typeface="Verdana" panose="020B0604030504040204" pitchFamily="34" charset="0"/>
                <a:ea typeface="Verdana" panose="020B0604030504040204" pitchFamily="34" charset="0"/>
                <a:cs typeface="Times New Roman" panose="02020603050405020304" pitchFamily="18" charset="0"/>
              </a:rPr>
              <a:t>Projekta aktivitātes/pasākuma dalībnieki (mērķa grupa) atbilst projekta iesniegumā </a:t>
            </a:r>
            <a:r>
              <a:rPr lang="lv-LV" sz="2000" dirty="0" smtClean="0">
                <a:solidFill>
                  <a:prstClr val="black"/>
                </a:solidFill>
                <a:latin typeface="Verdana" panose="020B0604030504040204" pitchFamily="34" charset="0"/>
                <a:ea typeface="Verdana" panose="020B0604030504040204" pitchFamily="34" charset="0"/>
                <a:cs typeface="Times New Roman" panose="02020603050405020304" pitchFamily="18" charset="0"/>
              </a:rPr>
              <a:t>aprakstītajam.</a:t>
            </a:r>
          </a:p>
          <a:p>
            <a:pPr marL="285750" lvl="0" indent="-285750" algn="just">
              <a:lnSpc>
                <a:spcPct val="107000"/>
              </a:lnSpc>
              <a:spcAft>
                <a:spcPts val="800"/>
              </a:spcAft>
              <a:buFont typeface="Wingdings" panose="05000000000000000000" pitchFamily="2" charset="2"/>
              <a:buChar char="§"/>
            </a:pPr>
            <a:r>
              <a:rPr lang="lv-LV" sz="2000" dirty="0">
                <a:solidFill>
                  <a:prstClr val="black"/>
                </a:solidFill>
                <a:latin typeface="Verdana" panose="020B0604030504040204" pitchFamily="34" charset="0"/>
                <a:ea typeface="Verdana" panose="020B0604030504040204" pitchFamily="34" charset="0"/>
                <a:cs typeface="Times New Roman" panose="02020603050405020304" pitchFamily="18" charset="0"/>
              </a:rPr>
              <a:t>Atbildīgās un iesaistītās personas atbilst projekta iesniegumā </a:t>
            </a:r>
            <a:r>
              <a:rPr lang="lv-LV" sz="2000" dirty="0" smtClean="0">
                <a:solidFill>
                  <a:prstClr val="black"/>
                </a:solidFill>
                <a:latin typeface="Verdana" panose="020B0604030504040204" pitchFamily="34" charset="0"/>
                <a:ea typeface="Verdana" panose="020B0604030504040204" pitchFamily="34" charset="0"/>
                <a:cs typeface="Times New Roman" panose="02020603050405020304" pitchFamily="18" charset="0"/>
              </a:rPr>
              <a:t>norādītajam.</a:t>
            </a:r>
          </a:p>
          <a:p>
            <a:pPr marL="342900" lvl="0" indent="-342900" algn="just">
              <a:spcBef>
                <a:spcPct val="20000"/>
              </a:spcBef>
              <a:buFont typeface="Wingdings" panose="05000000000000000000" pitchFamily="2" charset="2"/>
              <a:buChar char="§"/>
            </a:pPr>
            <a:r>
              <a:rPr lang="lv-LV" sz="2000" dirty="0">
                <a:solidFill>
                  <a:prstClr val="black"/>
                </a:solidFill>
                <a:latin typeface="Verdana" panose="020B0604030504040204" pitchFamily="34" charset="0"/>
                <a:ea typeface="Verdana" panose="020B0604030504040204" pitchFamily="34" charset="0"/>
              </a:rPr>
              <a:t>Dalībnieki tiek reģistrēti - ir pieejams Dalībnieku saraksts un dalībnieki parakstās. Saraksts noformēts atbilstoši prasībām.</a:t>
            </a:r>
            <a:r>
              <a:rPr lang="lv-LV" sz="2200" dirty="0">
                <a:solidFill>
                  <a:prstClr val="black"/>
                </a:solidFill>
                <a:latin typeface="Verdana" panose="020B0604030504040204" pitchFamily="34" charset="0"/>
                <a:ea typeface="Verdana" panose="020B0604030504040204" pitchFamily="34" charset="0"/>
              </a:rPr>
              <a:t> </a:t>
            </a:r>
            <a:r>
              <a:rPr lang="lv-LV" sz="2000" i="1" dirty="0">
                <a:solidFill>
                  <a:prstClr val="black"/>
                </a:solidFill>
                <a:latin typeface="Verdana" panose="020B0604030504040204" pitchFamily="34" charset="0"/>
                <a:ea typeface="Verdana" panose="020B0604030504040204" pitchFamily="34" charset="0"/>
              </a:rPr>
              <a:t>(Pārbaudot aktivitātes, kas notiek ZOOM platformā, dalībnieki pieslēdzas ar ieslēgtu kameru un norāda vārdu, uzvārdu, skolu, klasi)</a:t>
            </a:r>
          </a:p>
          <a:p>
            <a:pPr marL="285750" lvl="0" indent="-285750" algn="just">
              <a:lnSpc>
                <a:spcPct val="107000"/>
              </a:lnSpc>
              <a:spcAft>
                <a:spcPts val="800"/>
              </a:spcAft>
              <a:buFont typeface="Wingdings" panose="05000000000000000000" pitchFamily="2" charset="2"/>
              <a:buChar char="§"/>
            </a:pPr>
            <a:endParaRPr lang="lv-LV" sz="2000" dirty="0" smtClean="0">
              <a:solidFill>
                <a:prstClr val="black"/>
              </a:solidFill>
              <a:latin typeface="Verdana" panose="020B0604030504040204" pitchFamily="34" charset="0"/>
              <a:ea typeface="Verdana" panose="020B0604030504040204" pitchFamily="34" charset="0"/>
              <a:cs typeface="Times New Roman" panose="02020603050405020304" pitchFamily="18" charset="0"/>
            </a:endParaRPr>
          </a:p>
          <a:p>
            <a:pPr marL="285750" marR="0" lvl="0" indent="-285750" algn="just"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endParaRPr kumimoji="0" lang="lv-LV" sz="22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endParaRPr>
          </a:p>
          <a:p>
            <a:pPr marL="285750" marR="0" lvl="0" indent="-285750" algn="just" defTabSz="914400" rtl="0" eaLnBrk="1" fontAlgn="auto" latinLnBrk="0" hangingPunct="1">
              <a:lnSpc>
                <a:spcPct val="107000"/>
              </a:lnSpc>
              <a:spcBef>
                <a:spcPts val="0"/>
              </a:spcBef>
              <a:spcAft>
                <a:spcPts val="800"/>
              </a:spcAft>
              <a:buClrTx/>
              <a:buSzTx/>
              <a:buFont typeface="Wingdings" panose="05000000000000000000" pitchFamily="2" charset="2"/>
              <a:buChar char="§"/>
              <a:tabLst/>
              <a:defRPr/>
            </a:pPr>
            <a:endParaRPr kumimoji="0" lang="lv-LV" sz="2000" b="0"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046503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844824"/>
            <a:ext cx="8229600" cy="4281339"/>
          </a:xfrm>
        </p:spPr>
        <p:txBody>
          <a:bodyPr/>
          <a:lstStyle/>
          <a:p>
            <a:pPr>
              <a:buFont typeface="Wingdings" panose="05000000000000000000" pitchFamily="2" charset="2"/>
              <a:buChar char="§"/>
            </a:pPr>
            <a:endParaRPr lang="lv-LV" sz="2000" i="1" dirty="0" smtClean="0">
              <a:latin typeface="Verdana" panose="020B0604030504040204" pitchFamily="34" charset="0"/>
              <a:ea typeface="Verdana" panose="020B0604030504040204" pitchFamily="34" charset="0"/>
            </a:endParaRPr>
          </a:p>
          <a:p>
            <a:pPr>
              <a:buFont typeface="Wingdings" panose="05000000000000000000" pitchFamily="2" charset="2"/>
              <a:buChar char="§"/>
            </a:pPr>
            <a:r>
              <a:rPr lang="lv-LV" sz="2000" dirty="0" smtClean="0">
                <a:latin typeface="Verdana" panose="020B0604030504040204" pitchFamily="34" charset="0"/>
                <a:ea typeface="Verdana" panose="020B0604030504040204" pitchFamily="34" charset="0"/>
              </a:rPr>
              <a:t>Prezentāciju un pasākuma noformējums atbilst </a:t>
            </a:r>
            <a:r>
              <a:rPr lang="lv-LV" sz="2000" dirty="0">
                <a:latin typeface="Verdana" panose="020B0604030504040204" pitchFamily="34" charset="0"/>
                <a:ea typeface="Verdana" panose="020B0604030504040204" pitchFamily="34" charset="0"/>
              </a:rPr>
              <a:t>ESF publicitātes prasībām</a:t>
            </a:r>
            <a:r>
              <a:rPr lang="lv-LV" sz="2000" dirty="0" smtClean="0">
                <a:latin typeface="Verdana" panose="020B0604030504040204" pitchFamily="34" charset="0"/>
                <a:ea typeface="Verdana" panose="020B0604030504040204" pitchFamily="34" charset="0"/>
              </a:rPr>
              <a:t>.</a:t>
            </a:r>
          </a:p>
          <a:p>
            <a:pPr>
              <a:buFont typeface="Wingdings" panose="05000000000000000000" pitchFamily="2" charset="2"/>
              <a:buChar char="§"/>
            </a:pPr>
            <a:r>
              <a:rPr lang="lv-LV" sz="2000" dirty="0" smtClean="0">
                <a:latin typeface="Verdana" panose="020B0604030504040204" pitchFamily="34" charset="0"/>
                <a:ea typeface="Verdana" panose="020B0604030504040204" pitchFamily="34" charset="0"/>
              </a:rPr>
              <a:t>Jauniešu </a:t>
            </a:r>
            <a:r>
              <a:rPr lang="lv-LV" sz="2000" dirty="0">
                <a:latin typeface="Verdana" panose="020B0604030504040204" pitchFamily="34" charset="0"/>
                <a:ea typeface="Verdana" panose="020B0604030504040204" pitchFamily="34" charset="0"/>
              </a:rPr>
              <a:t>iesaiste un </a:t>
            </a:r>
            <a:r>
              <a:rPr lang="lv-LV" sz="2000" dirty="0" smtClean="0">
                <a:latin typeface="Verdana" panose="020B0604030504040204" pitchFamily="34" charset="0"/>
                <a:ea typeface="Verdana" panose="020B0604030504040204" pitchFamily="34" charset="0"/>
              </a:rPr>
              <a:t>līdzdalība.</a:t>
            </a:r>
          </a:p>
          <a:p>
            <a:pPr>
              <a:buFont typeface="Wingdings" panose="05000000000000000000" pitchFamily="2" charset="2"/>
              <a:buChar char="§"/>
            </a:pPr>
            <a:r>
              <a:rPr lang="lv-LV" sz="2000" dirty="0" smtClean="0">
                <a:latin typeface="Verdana" panose="020B0604030504040204" pitchFamily="34" charset="0"/>
                <a:ea typeface="Verdana" panose="020B0604030504040204" pitchFamily="34" charset="0"/>
              </a:rPr>
              <a:t>Aktivitāte notiek grafikā norādītajā dienā un laikā.</a:t>
            </a:r>
            <a:endParaRPr lang="lv-LV" sz="2000" dirty="0">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343775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dirty="0" smtClean="0"/>
        </a:defPPr>
      </a:lstStyle>
    </a:txDef>
  </a:objectDefaults>
  <a:extraClrSchemeLst/>
  <a:extLst>
    <a:ext uri="{05A4C25C-085E-4340-85A3-A5531E510DB2}">
      <thm15:themeFamily xmlns:thm15="http://schemas.microsoft.com/office/thememl/2012/main" name="PuMPuRS prezentācijas veidne " id="{C3032280-4899-405B-8B1F-C92C086F1387}" vid="{35E7AA70-9381-45A5-BAE6-3AC73DEAE22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22596</TotalTime>
  <Words>1279</Words>
  <Application>Microsoft Office PowerPoint</Application>
  <PresentationFormat>On-screen Show (4:3)</PresentationFormat>
  <Paragraphs>135</Paragraphs>
  <Slides>20</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20</vt:i4>
      </vt:variant>
    </vt:vector>
  </HeadingPairs>
  <TitlesOfParts>
    <vt:vector size="30" baseType="lpstr">
      <vt:lpstr>MS PGothic</vt:lpstr>
      <vt:lpstr>Arial</vt:lpstr>
      <vt:lpstr>Calibri</vt:lpstr>
      <vt:lpstr>Courier New</vt:lpstr>
      <vt:lpstr>Symbol</vt:lpstr>
      <vt:lpstr>Times New Roman</vt:lpstr>
      <vt:lpstr>Verdana</vt:lpstr>
      <vt:lpstr>Wingdings</vt:lpstr>
      <vt:lpstr>Office Theme</vt:lpstr>
      <vt:lpstr>89_Prezentacija_templateLV</vt:lpstr>
      <vt:lpstr>Jaunatnes iniciatīvu projektu īstenošana  04.03.2022.</vt:lpstr>
      <vt:lpstr>Projektu uzsākšana</vt:lpstr>
      <vt:lpstr>Maksājumi</vt:lpstr>
      <vt:lpstr>PowerPoint Presentation</vt:lpstr>
      <vt:lpstr>PowerPoint Presentation</vt:lpstr>
      <vt:lpstr>Projektu uzraudzība  </vt:lpstr>
      <vt:lpstr>Ikmēneša aktivitāšu plāni  </vt:lpstr>
      <vt:lpstr> Uzraudzības vizītēs pārbauda: </vt:lpstr>
      <vt:lpstr>PowerPoint Presentation</vt:lpstr>
      <vt:lpstr>Grozījumi projektā</vt:lpstr>
      <vt:lpstr>Projekta noslēguma pārskatu vērtēšana un lēmuma pieņemšana</vt:lpstr>
      <vt:lpstr>Līgumā starp pašvaldību un biedrību, kas īsteno projektu, ir noteikts</vt:lpstr>
      <vt:lpstr>Līgumā starp pašvaldību un biedrību, kas īsteno projektu, ir noteikts</vt:lpstr>
      <vt:lpstr>Pieņemot lēmumu par jaunatnes iniciatīvu projekta noslēguma pārskata apstiprināšanu, pašvaldība izvērtē</vt:lpstr>
      <vt:lpstr>Nepieciešamie pielikumi pie noslēguma pārskata</vt:lpstr>
      <vt:lpstr>Kam jāpievērš uzmanību pārbaudot noslēguma pārskatus (biežāk pieļautās kļūdas)</vt:lpstr>
      <vt:lpstr>Kam jāpievērš uzmanību pārbaudot noslēguma pārskatus (biežāk pieļautās kļūdas)</vt:lpstr>
      <vt:lpstr>Kam jāpievērš uzmanību pārbaudot noslēguma pārskatus (biežāk pieļautās kļūdas)</vt:lpstr>
      <vt:lpstr>Noslēguma pārskata  pievienošana sistēmā (DOS)</vt:lpstr>
      <vt:lpstr>Radošu sadarbību vēlot!   Vecākā eksperte Elita Uzulēna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lietotajs</dc:creator>
  <cp:lastModifiedBy>xpadmin</cp:lastModifiedBy>
  <cp:revision>397</cp:revision>
  <cp:lastPrinted>2018-09-12T13:21:51Z</cp:lastPrinted>
  <dcterms:created xsi:type="dcterms:W3CDTF">2017-05-31T08:42:18Z</dcterms:created>
  <dcterms:modified xsi:type="dcterms:W3CDTF">2022-03-04T11:09:36Z</dcterms:modified>
</cp:coreProperties>
</file>