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handoutMasterIdLst>
    <p:handoutMasterId r:id="rId37"/>
  </p:handoutMasterIdLst>
  <p:sldIdLst>
    <p:sldId id="364" r:id="rId3"/>
    <p:sldId id="362" r:id="rId4"/>
    <p:sldId id="343" r:id="rId5"/>
    <p:sldId id="342" r:id="rId6"/>
    <p:sldId id="460" r:id="rId7"/>
    <p:sldId id="504" r:id="rId8"/>
    <p:sldId id="461" r:id="rId9"/>
    <p:sldId id="464" r:id="rId10"/>
    <p:sldId id="462" r:id="rId11"/>
    <p:sldId id="502" r:id="rId12"/>
    <p:sldId id="503" r:id="rId13"/>
    <p:sldId id="501" r:id="rId14"/>
    <p:sldId id="466" r:id="rId15"/>
    <p:sldId id="465" r:id="rId16"/>
    <p:sldId id="471" r:id="rId17"/>
    <p:sldId id="497" r:id="rId18"/>
    <p:sldId id="463" r:id="rId19"/>
    <p:sldId id="490" r:id="rId20"/>
    <p:sldId id="488" r:id="rId21"/>
    <p:sldId id="489" r:id="rId22"/>
    <p:sldId id="468" r:id="rId23"/>
    <p:sldId id="472" r:id="rId24"/>
    <p:sldId id="473" r:id="rId25"/>
    <p:sldId id="499" r:id="rId26"/>
    <p:sldId id="474" r:id="rId27"/>
    <p:sldId id="482" r:id="rId28"/>
    <p:sldId id="495" r:id="rId29"/>
    <p:sldId id="475" r:id="rId30"/>
    <p:sldId id="500" r:id="rId31"/>
    <p:sldId id="496" r:id="rId32"/>
    <p:sldId id="498" r:id="rId33"/>
    <p:sldId id="522" r:id="rId34"/>
    <p:sldId id="403" r:id="rId35"/>
  </p:sldIdLst>
  <p:sldSz cx="9144000" cy="6858000" type="screen4x3"/>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ita.Maurina" initials="I" lastIdx="0" clrIdx="0">
    <p:extLst>
      <p:ext uri="{19B8F6BF-5375-455C-9EA6-DF929625EA0E}">
        <p15:presenceInfo xmlns:p15="http://schemas.microsoft.com/office/powerpoint/2012/main" userId="Ivita.Mau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84"/>
    <a:srgbClr val="EFF3EA"/>
    <a:srgbClr val="632E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Vidējs stils 2 - izcēlum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Gaišs stils 2 - izcēlum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Bez stila, režģa tab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007" autoAdjust="0"/>
  </p:normalViewPr>
  <p:slideViewPr>
    <p:cSldViewPr>
      <p:cViewPr varScale="1">
        <p:scale>
          <a:sx n="64" d="100"/>
          <a:sy n="64" d="100"/>
        </p:scale>
        <p:origin x="128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5" y="0"/>
            <a:ext cx="2945659" cy="496332"/>
          </a:xfrm>
          <a:prstGeom prst="rect">
            <a:avLst/>
          </a:prstGeom>
        </p:spPr>
        <p:txBody>
          <a:bodyPr vert="horz" lIns="91440" tIns="45720" rIns="91440" bIns="45720" rtlCol="0"/>
          <a:lstStyle>
            <a:lvl1pPr algn="r">
              <a:defRPr sz="1200"/>
            </a:lvl1pPr>
          </a:lstStyle>
          <a:p>
            <a:fld id="{1042F38C-5A1D-4C64-9ABD-E2C4A967F523}" type="datetimeFigureOut">
              <a:rPr lang="lv-LV" smtClean="0"/>
              <a:t>07.03.2022</a:t>
            </a:fld>
            <a:endParaRPr lang="lv-LV"/>
          </a:p>
        </p:txBody>
      </p:sp>
      <p:sp>
        <p:nvSpPr>
          <p:cNvPr id="4" name="Footer Placeholder 3"/>
          <p:cNvSpPr>
            <a:spLocks noGrp="1"/>
          </p:cNvSpPr>
          <p:nvPr>
            <p:ph type="ftr" sz="quarter" idx="2"/>
          </p:nvPr>
        </p:nvSpPr>
        <p:spPr>
          <a:xfrm>
            <a:off x="2"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5" y="9428583"/>
            <a:ext cx="2945659" cy="496332"/>
          </a:xfrm>
          <a:prstGeom prst="rect">
            <a:avLst/>
          </a:prstGeom>
        </p:spPr>
        <p:txBody>
          <a:bodyPr vert="horz" lIns="91440" tIns="45720" rIns="91440" bIns="45720" rtlCol="0" anchor="b"/>
          <a:lstStyle>
            <a:lvl1pPr algn="r">
              <a:defRPr sz="1200"/>
            </a:lvl1pPr>
          </a:lstStyle>
          <a:p>
            <a:fld id="{6324721D-5E0A-4122-9354-5935695D713C}" type="slidenum">
              <a:rPr lang="lv-LV" smtClean="0"/>
              <a:t>‹#›</a:t>
            </a:fld>
            <a:endParaRPr lang="lv-LV"/>
          </a:p>
        </p:txBody>
      </p:sp>
    </p:spTree>
    <p:extLst>
      <p:ext uri="{BB962C8B-B14F-4D97-AF65-F5344CB8AC3E}">
        <p14:creationId xmlns:p14="http://schemas.microsoft.com/office/powerpoint/2010/main" val="2525689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3C005142-104D-4BA1-9C51-2ACF84E2D8C5}" type="datetimeFigureOut">
              <a:rPr lang="lv-LV" smtClean="0"/>
              <a:t>07.03.2022</a:t>
            </a:fld>
            <a:endParaRPr lang="lv-LV"/>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2" y="9428583"/>
            <a:ext cx="2945659" cy="496332"/>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93E31C68-66BF-43CA-B104-57BE4B9DB51F}" type="slidenum">
              <a:rPr lang="lv-LV" smtClean="0"/>
              <a:t>‹#›</a:t>
            </a:fld>
            <a:endParaRPr lang="lv-LV"/>
          </a:p>
        </p:txBody>
      </p:sp>
    </p:spTree>
    <p:extLst>
      <p:ext uri="{BB962C8B-B14F-4D97-AF65-F5344CB8AC3E}">
        <p14:creationId xmlns:p14="http://schemas.microsoft.com/office/powerpoint/2010/main" val="256688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038234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92275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871982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rsraksts un saturs">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DAE1F9E-2377-4BD9-9C60-EB7E05648A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CD34766A-101E-42F2-9F89-F42FA4038B48}"/>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961CF2E-11C3-4D5E-B2D2-3BFAF1B6998A}" type="slidenum">
              <a:rPr lang="en-US" altLang="lv-LV"/>
              <a:pPr>
                <a:defRPr/>
              </a:pPr>
              <a:t>‹#›</a:t>
            </a:fld>
            <a:endParaRPr lang="en-US" altLang="lv-LV"/>
          </a:p>
        </p:txBody>
      </p:sp>
      <p:pic>
        <p:nvPicPr>
          <p:cNvPr id="8" name="Satura vietturis 2">
            <a:extLst>
              <a:ext uri="{FF2B5EF4-FFF2-40B4-BE49-F238E27FC236}">
                <a16:creationId xmlns:a16="http://schemas.microsoft.com/office/drawing/2014/main" id="{117B3714-7CD0-4C7A-BA25-327747E4B1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558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rsraksta slaid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A6AAA4D-E5CF-4CD2-9741-BCC6FDCC96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DD07F52-F783-42E6-834A-3A9F0E657C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1FA2AAB-93E6-415D-91D7-8961505D8E09}"/>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82980" y="3124196"/>
            <a:ext cx="7311044" cy="588408"/>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1077537" y="3915849"/>
            <a:ext cx="7121929" cy="317499"/>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2" name="Picture 1">
            <a:extLst>
              <a:ext uri="{FF2B5EF4-FFF2-40B4-BE49-F238E27FC236}">
                <a16:creationId xmlns:a16="http://schemas.microsoft.com/office/drawing/2014/main" id="{381F7D52-A24A-4629-AE3B-CF1F55F29975}"/>
              </a:ext>
            </a:extLst>
          </p:cNvPr>
          <p:cNvPicPr>
            <a:picLocks noChangeAspect="1"/>
          </p:cNvPicPr>
          <p:nvPr userDrawn="1"/>
        </p:nvPicPr>
        <p:blipFill>
          <a:blip r:embed="rId4"/>
          <a:stretch>
            <a:fillRect/>
          </a:stretch>
        </p:blipFill>
        <p:spPr>
          <a:xfrm>
            <a:off x="751965" y="4537166"/>
            <a:ext cx="7773074" cy="2048434"/>
          </a:xfrm>
          <a:prstGeom prst="rect">
            <a:avLst/>
          </a:prstGeom>
        </p:spPr>
      </p:pic>
    </p:spTree>
    <p:extLst>
      <p:ext uri="{BB962C8B-B14F-4D97-AF65-F5344CB8AC3E}">
        <p14:creationId xmlns:p14="http://schemas.microsoft.com/office/powerpoint/2010/main" val="834209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adaļas galvene">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36B80DE-1801-4129-A9A5-DF31C2A304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a:prstGeom prst="rect">
            <a:avLst/>
          </a:prstGeo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a:prstGeom prst="rect">
            <a:avLst/>
          </a:prstGeo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Edit Master text styles</a:t>
            </a:r>
          </a:p>
        </p:txBody>
      </p:sp>
      <p:sp>
        <p:nvSpPr>
          <p:cNvPr id="10" name="Text Placeholder 15"/>
          <p:cNvSpPr>
            <a:spLocks noGrp="1"/>
          </p:cNvSpPr>
          <p:nvPr>
            <p:ph type="body" sz="quarter" idx="10"/>
          </p:nvPr>
        </p:nvSpPr>
        <p:spPr>
          <a:xfrm>
            <a:off x="2590800" y="6324600"/>
            <a:ext cx="1981200" cy="304800"/>
          </a:xfrm>
          <a:prstGeom prst="rect">
            <a:avLst/>
          </a:prstGeo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1" name="Text Placeholder 19"/>
          <p:cNvSpPr>
            <a:spLocks noGrp="1"/>
          </p:cNvSpPr>
          <p:nvPr>
            <p:ph type="body" sz="quarter" idx="12"/>
          </p:nvPr>
        </p:nvSpPr>
        <p:spPr>
          <a:xfrm>
            <a:off x="4876800" y="6324600"/>
            <a:ext cx="3657600" cy="304800"/>
          </a:xfrm>
          <a:prstGeom prst="rect">
            <a:avLst/>
          </a:prstGeo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504FE742-528A-442F-A15D-748F78656522}"/>
              </a:ext>
            </a:extLst>
          </p:cNvPr>
          <p:cNvSpPr>
            <a:spLocks noGrp="1"/>
          </p:cNvSpPr>
          <p:nvPr>
            <p:ph type="sldNum" sz="quarter" idx="13"/>
          </p:nvPr>
        </p:nvSpPr>
        <p:spPr>
          <a:xfrm>
            <a:off x="8534400" y="6324600"/>
            <a:ext cx="304800" cy="304800"/>
          </a:xfrm>
          <a:prstGeom prst="rect">
            <a:avLst/>
          </a:prstGeom>
        </p:spPr>
        <p:txBody>
          <a:bodyPr/>
          <a:lstStyle>
            <a:lvl1pPr>
              <a:defRPr sz="1000">
                <a:latin typeface="Verdana" panose="020B0604030504040204" pitchFamily="34" charset="0"/>
              </a:defRPr>
            </a:lvl1pPr>
          </a:lstStyle>
          <a:p>
            <a:pPr>
              <a:defRPr/>
            </a:pPr>
            <a:fld id="{2057759D-D971-4804-9A18-54E9687BCAAF}" type="slidenum">
              <a:rPr lang="en-US" altLang="lv-LV"/>
              <a:pPr>
                <a:defRPr/>
              </a:pPr>
              <a:t>‹#›</a:t>
            </a:fld>
            <a:endParaRPr lang="en-US" altLang="lv-LV"/>
          </a:p>
        </p:txBody>
      </p:sp>
      <p:pic>
        <p:nvPicPr>
          <p:cNvPr id="9" name="Satura vietturis 2">
            <a:extLst>
              <a:ext uri="{FF2B5EF4-FFF2-40B4-BE49-F238E27FC236}">
                <a16:creationId xmlns:a16="http://schemas.microsoft.com/office/drawing/2014/main" id="{BF55FC06-8B83-42E9-8F37-B97D51D663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279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A6AAA4D-E5CF-4CD2-9741-BCC6FDCC965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DD07F52-F783-42E6-834A-3A9F0E657C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01FA2AAB-93E6-415D-91D7-8961505D8E09}"/>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82980" y="3124196"/>
            <a:ext cx="7311044" cy="588408"/>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1077537" y="3915849"/>
            <a:ext cx="7121929" cy="317499"/>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pic>
        <p:nvPicPr>
          <p:cNvPr id="2" name="Picture 1">
            <a:extLst>
              <a:ext uri="{FF2B5EF4-FFF2-40B4-BE49-F238E27FC236}">
                <a16:creationId xmlns:a16="http://schemas.microsoft.com/office/drawing/2014/main" id="{381F7D52-A24A-4629-AE3B-CF1F55F29975}"/>
              </a:ext>
            </a:extLst>
          </p:cNvPr>
          <p:cNvPicPr>
            <a:picLocks noChangeAspect="1"/>
          </p:cNvPicPr>
          <p:nvPr userDrawn="1"/>
        </p:nvPicPr>
        <p:blipFill>
          <a:blip r:embed="rId4"/>
          <a:stretch>
            <a:fillRect/>
          </a:stretch>
        </p:blipFill>
        <p:spPr>
          <a:xfrm>
            <a:off x="751965" y="4537166"/>
            <a:ext cx="7773074" cy="2048434"/>
          </a:xfrm>
          <a:prstGeom prst="rect">
            <a:avLst/>
          </a:prstGeom>
        </p:spPr>
      </p:pic>
    </p:spTree>
    <p:extLst>
      <p:ext uri="{BB962C8B-B14F-4D97-AF65-F5344CB8AC3E}">
        <p14:creationId xmlns:p14="http://schemas.microsoft.com/office/powerpoint/2010/main" val="3102128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rsraksts un saturs">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DAE1F9E-2377-4BD9-9C60-EB7E05648A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CD34766A-101E-42F2-9F89-F42FA4038B48}"/>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961CF2E-11C3-4D5E-B2D2-3BFAF1B6998A}" type="slidenum">
              <a:rPr lang="en-US" altLang="lv-LV"/>
              <a:pPr>
                <a:defRPr/>
              </a:pPr>
              <a:t>‹#›</a:t>
            </a:fld>
            <a:endParaRPr lang="en-US" altLang="lv-LV"/>
          </a:p>
        </p:txBody>
      </p:sp>
      <p:pic>
        <p:nvPicPr>
          <p:cNvPr id="8" name="Satura vietturis 2">
            <a:extLst>
              <a:ext uri="{FF2B5EF4-FFF2-40B4-BE49-F238E27FC236}">
                <a16:creationId xmlns:a16="http://schemas.microsoft.com/office/drawing/2014/main" id="{117B3714-7CD0-4C7A-BA25-327747E4B1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918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adaļas galvene">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36B80DE-1801-4129-A9A5-DF31C2A304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a:extLst>
              <a:ext uri="{FF2B5EF4-FFF2-40B4-BE49-F238E27FC236}">
                <a16:creationId xmlns:a16="http://schemas.microsoft.com/office/drawing/2014/main" id="{504FE742-528A-442F-A15D-748F78656522}"/>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2057759D-D971-4804-9A18-54E9687BCAAF}" type="slidenum">
              <a:rPr lang="en-US" altLang="lv-LV"/>
              <a:pPr>
                <a:defRPr/>
              </a:pPr>
              <a:t>‹#›</a:t>
            </a:fld>
            <a:endParaRPr lang="en-US" altLang="lv-LV"/>
          </a:p>
        </p:txBody>
      </p:sp>
      <p:pic>
        <p:nvPicPr>
          <p:cNvPr id="9" name="Satura vietturis 2">
            <a:extLst>
              <a:ext uri="{FF2B5EF4-FFF2-40B4-BE49-F238E27FC236}">
                <a16:creationId xmlns:a16="http://schemas.microsoft.com/office/drawing/2014/main" id="{BF55FC06-8B83-42E9-8F37-B97D51D663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769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 satura blok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96B276-9F2C-4F17-ACE0-6F63A90D51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a:extLst>
              <a:ext uri="{FF2B5EF4-FFF2-40B4-BE49-F238E27FC236}">
                <a16:creationId xmlns:a16="http://schemas.microsoft.com/office/drawing/2014/main" id="{E99BEBA9-EC50-4A47-9D09-62EAA2F29F83}"/>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21515B63-754D-44A5-B00C-4C193B5CFE42}" type="slidenum">
              <a:rPr lang="en-US" altLang="lv-LV"/>
              <a:pPr>
                <a:defRPr/>
              </a:pPr>
              <a:t>‹#›</a:t>
            </a:fld>
            <a:endParaRPr lang="en-US" altLang="lv-LV"/>
          </a:p>
        </p:txBody>
      </p:sp>
      <p:pic>
        <p:nvPicPr>
          <p:cNvPr id="9" name="Satura vietturis 2">
            <a:extLst>
              <a:ext uri="{FF2B5EF4-FFF2-40B4-BE49-F238E27FC236}">
                <a16:creationId xmlns:a16="http://schemas.microsoft.com/office/drawing/2014/main" id="{CEA26681-8B5E-410D-BF91-F2168F8943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384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līdzinājums">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B32BF3C8-95B5-4447-9D0B-87279CF527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Slide Number Placeholder 22">
            <a:extLst>
              <a:ext uri="{FF2B5EF4-FFF2-40B4-BE49-F238E27FC236}">
                <a16:creationId xmlns:a16="http://schemas.microsoft.com/office/drawing/2014/main" id="{F9A984FE-F38F-4245-AED3-52245EA394F6}"/>
              </a:ext>
            </a:extLst>
          </p:cNvPr>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23CDC88D-6508-4CED-9BE7-74C532CA6690}" type="slidenum">
              <a:rPr lang="en-US" altLang="lv-LV"/>
              <a:pPr>
                <a:defRPr/>
              </a:pPr>
              <a:t>‹#›</a:t>
            </a:fld>
            <a:endParaRPr lang="en-US" altLang="lv-LV"/>
          </a:p>
        </p:txBody>
      </p:sp>
      <p:pic>
        <p:nvPicPr>
          <p:cNvPr id="11" name="Satura vietturis 2">
            <a:extLst>
              <a:ext uri="{FF2B5EF4-FFF2-40B4-BE49-F238E27FC236}">
                <a16:creationId xmlns:a16="http://schemas.microsoft.com/office/drawing/2014/main" id="{133D28C9-2F4E-450A-96BE-9BE051D3BD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95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005816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kai virsraksts">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A498150-83EB-43DF-8674-5F3C90AD1F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6" name="Slide Number Placeholder 22">
            <a:extLst>
              <a:ext uri="{FF2B5EF4-FFF2-40B4-BE49-F238E27FC236}">
                <a16:creationId xmlns:a16="http://schemas.microsoft.com/office/drawing/2014/main" id="{43FE0035-9699-436B-92E3-D5B55BF77C31}"/>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D74DD56-F920-4218-AF63-2408052CB3E4}" type="slidenum">
              <a:rPr lang="en-US" altLang="lv-LV"/>
              <a:pPr>
                <a:defRPr/>
              </a:pPr>
              <a:t>‹#›</a:t>
            </a:fld>
            <a:endParaRPr lang="en-US" altLang="lv-LV"/>
          </a:p>
        </p:txBody>
      </p:sp>
      <p:pic>
        <p:nvPicPr>
          <p:cNvPr id="7" name="Satura vietturis 2">
            <a:extLst>
              <a:ext uri="{FF2B5EF4-FFF2-40B4-BE49-F238E27FC236}">
                <a16:creationId xmlns:a16="http://schemas.microsoft.com/office/drawing/2014/main" id="{F27D5C52-EA56-4062-AD12-0B1559D917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707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ukšs">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B901C021-D888-469C-9315-9E8DBE9B7CE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5" name="Slide Number Placeholder 22">
            <a:extLst>
              <a:ext uri="{FF2B5EF4-FFF2-40B4-BE49-F238E27FC236}">
                <a16:creationId xmlns:a16="http://schemas.microsoft.com/office/drawing/2014/main" id="{ECF1AC4E-F509-4AED-82C8-9ACC3763063B}"/>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140F640F-1443-497C-8FE8-A24BE45E5E56}" type="slidenum">
              <a:rPr lang="en-US" altLang="lv-LV"/>
              <a:pPr>
                <a:defRPr/>
              </a:pPr>
              <a:t>‹#›</a:t>
            </a:fld>
            <a:endParaRPr lang="en-US" altLang="lv-LV"/>
          </a:p>
        </p:txBody>
      </p:sp>
      <p:pic>
        <p:nvPicPr>
          <p:cNvPr id="8" name="Satura vietturis 2">
            <a:extLst>
              <a:ext uri="{FF2B5EF4-FFF2-40B4-BE49-F238E27FC236}">
                <a16:creationId xmlns:a16="http://schemas.microsoft.com/office/drawing/2014/main" id="{C3EE085E-A3D1-4475-81A2-DC29434720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3940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04138C2-CE1F-48DC-814B-504153183C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a:extLst>
              <a:ext uri="{FF2B5EF4-FFF2-40B4-BE49-F238E27FC236}">
                <a16:creationId xmlns:a16="http://schemas.microsoft.com/office/drawing/2014/main" id="{0394C034-FA8A-4A1D-A4FA-FD928F3A7461}"/>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A59C254F-0732-4E24-8622-BBBB33BBD41B}" type="slidenum">
              <a:rPr lang="en-US" altLang="lv-LV"/>
              <a:pPr>
                <a:defRPr/>
              </a:pPr>
              <a:t>‹#›</a:t>
            </a:fld>
            <a:endParaRPr lang="en-US" altLang="lv-LV"/>
          </a:p>
        </p:txBody>
      </p:sp>
      <p:pic>
        <p:nvPicPr>
          <p:cNvPr id="11" name="Satura vietturis 2">
            <a:extLst>
              <a:ext uri="{FF2B5EF4-FFF2-40B4-BE49-F238E27FC236}">
                <a16:creationId xmlns:a16="http://schemas.microsoft.com/office/drawing/2014/main" id="{CA8B870C-85B0-4526-A586-0F79EDB80B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42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ttēls ar parakstu">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C499113A-020F-4369-8C69-E156B471A7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07939BDF-0862-4F51-8CDF-14DF036897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E2028125-A102-4AD2-8B2A-BC6886D4BF6F}"/>
              </a:ext>
            </a:extLst>
          </p:cNvPr>
          <p:cNvPicPr>
            <a:picLocks noChangeAspect="1"/>
          </p:cNvPicPr>
          <p:nvPr userDrawn="1"/>
        </p:nvPicPr>
        <p:blipFill>
          <a:blip r:embed="rId4"/>
          <a:stretch>
            <a:fillRect/>
          </a:stretch>
        </p:blipFill>
        <p:spPr>
          <a:xfrm>
            <a:off x="1132513" y="5142113"/>
            <a:ext cx="6996419" cy="1471109"/>
          </a:xfrm>
          <a:prstGeom prst="rect">
            <a:avLst/>
          </a:prstGeom>
        </p:spPr>
      </p:pic>
      <p:sp>
        <p:nvSpPr>
          <p:cNvPr id="7" name="TextBox 6">
            <a:extLst>
              <a:ext uri="{FF2B5EF4-FFF2-40B4-BE49-F238E27FC236}">
                <a16:creationId xmlns:a16="http://schemas.microsoft.com/office/drawing/2014/main" id="{F5F6C45E-5730-4C6D-9AB1-6976DE197580}"/>
              </a:ext>
            </a:extLst>
          </p:cNvPr>
          <p:cNvSpPr txBox="1"/>
          <p:nvPr userDrawn="1"/>
        </p:nvSpPr>
        <p:spPr>
          <a:xfrm>
            <a:off x="1493239" y="3783435"/>
            <a:ext cx="6274965" cy="1668149"/>
          </a:xfrm>
          <a:prstGeom prst="rect">
            <a:avLst/>
          </a:prstGeom>
          <a:noFill/>
        </p:spPr>
        <p:txBody>
          <a:bodyPr wrap="square" rtlCol="0">
            <a:spAutoFit/>
          </a:bodyPr>
          <a:lstStyle/>
          <a:p>
            <a:pPr algn="ctr">
              <a:lnSpc>
                <a:spcPct val="90000"/>
              </a:lnSpc>
              <a:spcBef>
                <a:spcPct val="20000"/>
              </a:spcBef>
            </a:pPr>
            <a:endParaRPr lang="lv-LV" altLang="lv-LV" sz="16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90000"/>
              </a:lnSpc>
              <a:spcBef>
                <a:spcPct val="20000"/>
              </a:spcBef>
            </a:pPr>
            <a:r>
              <a:rPr lang="lv-LV" altLang="lv-LV" sz="1600" b="1" dirty="0">
                <a:solidFill>
                  <a:srgbClr val="000000"/>
                </a:solidFill>
                <a:latin typeface="Verdana" panose="020B0604030504040204" pitchFamily="34" charset="0"/>
                <a:ea typeface="Verdana" panose="020B0604030504040204" pitchFamily="34" charset="0"/>
                <a:cs typeface="Verdana" panose="020B0604030504040204" pitchFamily="34" charset="0"/>
              </a:rPr>
              <a:t>Izglītības kvalitātes valsts dienests</a:t>
            </a:r>
          </a:p>
          <a:p>
            <a:pPr algn="ctr">
              <a:lnSpc>
                <a:spcPct val="90000"/>
              </a:lnSpc>
              <a:spcBef>
                <a:spcPct val="20000"/>
              </a:spcBef>
            </a:pPr>
            <a:r>
              <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rPr>
              <a:t>Zigfrīda Annas Meierovica bulvāris 14, Rīga, LV-1050</a:t>
            </a:r>
          </a:p>
          <a:p>
            <a:pPr algn="ctr">
              <a:lnSpc>
                <a:spcPct val="90000"/>
              </a:lnSpc>
              <a:spcBef>
                <a:spcPct val="20000"/>
              </a:spcBef>
            </a:pPr>
            <a:r>
              <a:rPr lang="lv-LV" altLang="lv-LV"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pmp@ikvd.gov.lv</a:t>
            </a:r>
            <a:endPar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90000"/>
              </a:lnSpc>
              <a:spcBef>
                <a:spcPct val="20000"/>
              </a:spcBef>
            </a:pPr>
            <a:r>
              <a:rPr lang="lv-LV" altLang="lv-LV" sz="1600" dirty="0" err="1">
                <a:solidFill>
                  <a:srgbClr val="000000"/>
                </a:solidFill>
                <a:latin typeface="Verdana" panose="020B0604030504040204" pitchFamily="34" charset="0"/>
                <a:ea typeface="Verdana" panose="020B0604030504040204" pitchFamily="34" charset="0"/>
                <a:cs typeface="Verdana" panose="020B0604030504040204" pitchFamily="34" charset="0"/>
              </a:rPr>
              <a:t>www.pumpurs.lv</a:t>
            </a:r>
            <a:r>
              <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rPr>
              <a:t> </a:t>
            </a:r>
          </a:p>
          <a:p>
            <a:pPr algn="ctr">
              <a:lnSpc>
                <a:spcPct val="90000"/>
              </a:lnSpc>
              <a:spcBef>
                <a:spcPct val="20000"/>
              </a:spcBef>
            </a:pPr>
            <a:endParaRPr lang="lv-LV" altLang="lv-LV" sz="16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 Placeholder 19"/>
          <p:cNvSpPr>
            <a:spLocks noGrp="1"/>
          </p:cNvSpPr>
          <p:nvPr>
            <p:ph type="body" sz="quarter" idx="11"/>
          </p:nvPr>
        </p:nvSpPr>
        <p:spPr>
          <a:xfrm>
            <a:off x="744521" y="3166823"/>
            <a:ext cx="7772400" cy="639762"/>
          </a:xfrm>
        </p:spPr>
        <p:txBody>
          <a:bodyPr>
            <a:normAutofit/>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Tree>
    <p:extLst>
      <p:ext uri="{BB962C8B-B14F-4D97-AF65-F5344CB8AC3E}">
        <p14:creationId xmlns:p14="http://schemas.microsoft.com/office/powerpoint/2010/main" val="1669929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AD44D-2C6B-433B-AE51-62CEB3651E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B467D7-072A-482D-9525-230D6D79D4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ABB17-12C6-4EE9-922D-0924A6E50DB4}"/>
              </a:ext>
            </a:extLst>
          </p:cNvPr>
          <p:cNvSpPr>
            <a:spLocks noGrp="1"/>
          </p:cNvSpPr>
          <p:nvPr>
            <p:ph type="dt" sz="half" idx="10"/>
          </p:nvPr>
        </p:nvSpPr>
        <p:spPr/>
        <p:txBody>
          <a:bodyPr/>
          <a:lstStyle/>
          <a:p>
            <a:fld id="{FBCBD080-87BA-486C-8E1D-DB01E2006519}" type="datetimeFigureOut">
              <a:rPr lang="en-US" smtClean="0"/>
              <a:t>3/7/2022</a:t>
            </a:fld>
            <a:endParaRPr lang="en-US"/>
          </a:p>
        </p:txBody>
      </p:sp>
      <p:sp>
        <p:nvSpPr>
          <p:cNvPr id="5" name="Footer Placeholder 4">
            <a:extLst>
              <a:ext uri="{FF2B5EF4-FFF2-40B4-BE49-F238E27FC236}">
                <a16:creationId xmlns:a16="http://schemas.microsoft.com/office/drawing/2014/main" id="{854C9482-0DE2-4CBE-80C5-3A6589B6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0A0F9-80DD-4BDC-A53F-A36C35D5DD8B}"/>
              </a:ext>
            </a:extLst>
          </p:cNvPr>
          <p:cNvSpPr>
            <a:spLocks noGrp="1"/>
          </p:cNvSpPr>
          <p:nvPr>
            <p:ph type="sldNum" sz="quarter" idx="12"/>
          </p:nvPr>
        </p:nvSpPr>
        <p:spPr/>
        <p:txBody>
          <a:bodyPr/>
          <a:lstStyle/>
          <a:p>
            <a:fld id="{A7DAA1F3-FD2E-4037-8FE4-C4A70075A584}" type="slidenum">
              <a:rPr lang="en-US" smtClean="0"/>
              <a:t>‹#›</a:t>
            </a:fld>
            <a:endParaRPr lang="en-US"/>
          </a:p>
        </p:txBody>
      </p:sp>
    </p:spTree>
    <p:extLst>
      <p:ext uri="{BB962C8B-B14F-4D97-AF65-F5344CB8AC3E}">
        <p14:creationId xmlns:p14="http://schemas.microsoft.com/office/powerpoint/2010/main" val="133652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lv-LV"/>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14666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86947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lv-LV"/>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68232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v-LV"/>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lv-LV"/>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119426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lv-LV"/>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408429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282067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B416E1-BA7B-4C37-B346-53818E848A67}" type="datetimeFigureOut">
              <a:rPr lang="lv-LV" smtClean="0"/>
              <a:t>07.03.2022</a:t>
            </a:fld>
            <a:endParaRPr lang="lv-LV"/>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lv-LV"/>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F4448D1-D1D2-48F6-8762-7241BC0B8749}" type="slidenum">
              <a:rPr lang="lv-LV" smtClean="0"/>
              <a:t>‹#›</a:t>
            </a:fld>
            <a:endParaRPr lang="lv-LV"/>
          </a:p>
        </p:txBody>
      </p:sp>
    </p:spTree>
    <p:extLst>
      <p:ext uri="{BB962C8B-B14F-4D97-AF65-F5344CB8AC3E}">
        <p14:creationId xmlns:p14="http://schemas.microsoft.com/office/powerpoint/2010/main" val="118198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19CD04-79EF-4B3F-A11E-BA2FDEEC2340}"/>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Satura vietturis 2">
            <a:extLst>
              <a:ext uri="{FF2B5EF4-FFF2-40B4-BE49-F238E27FC236}">
                <a16:creationId xmlns:a16="http://schemas.microsoft.com/office/drawing/2014/main" id="{5833E4DD-8DF1-4FC2-9D82-D1B267885DF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549842" y="5788241"/>
            <a:ext cx="1400712" cy="625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499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 id="2147483672" r:id="rId13"/>
    <p:sldLayoutId id="2147483687"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847795-F0D4-4EF5-B19E-5E270C2057F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lv-LV" altLang="lv-LV"/>
              <a:t>Rediģēt šablona virsraksta stilu</a:t>
            </a:r>
            <a:endParaRPr lang="en-US" altLang="lv-LV"/>
          </a:p>
        </p:txBody>
      </p:sp>
      <p:sp>
        <p:nvSpPr>
          <p:cNvPr id="1027" name="Text Placeholder 2">
            <a:extLst>
              <a:ext uri="{FF2B5EF4-FFF2-40B4-BE49-F238E27FC236}">
                <a16:creationId xmlns:a16="http://schemas.microsoft.com/office/drawing/2014/main" id="{BFC40E4F-B76C-45B5-99A5-72E298CA1AB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lv-LV" altLang="lv-LV"/>
              <a:t>Rediģēt šablona teksta stilus</a:t>
            </a:r>
          </a:p>
          <a:p>
            <a:pPr lvl="1"/>
            <a:r>
              <a:rPr lang="lv-LV" altLang="lv-LV"/>
              <a:t>Otrais līmenis</a:t>
            </a:r>
          </a:p>
          <a:p>
            <a:pPr lvl="2"/>
            <a:r>
              <a:rPr lang="lv-LV" altLang="lv-LV"/>
              <a:t>Trešais līmenis</a:t>
            </a:r>
          </a:p>
          <a:p>
            <a:pPr lvl="3"/>
            <a:r>
              <a:rPr lang="lv-LV" altLang="lv-LV"/>
              <a:t>Ceturtais līmenis</a:t>
            </a:r>
          </a:p>
          <a:p>
            <a:pPr lvl="4"/>
            <a:r>
              <a:rPr lang="lv-LV" altLang="lv-LV"/>
              <a:t>Piektais līmenis</a:t>
            </a:r>
            <a:endParaRPr lang="en-US" altLang="lv-LV"/>
          </a:p>
        </p:txBody>
      </p:sp>
      <p:sp>
        <p:nvSpPr>
          <p:cNvPr id="4" name="Date Placeholder 3">
            <a:extLst>
              <a:ext uri="{FF2B5EF4-FFF2-40B4-BE49-F238E27FC236}">
                <a16:creationId xmlns:a16="http://schemas.microsoft.com/office/drawing/2014/main" id="{CC55A7B9-BC06-4D0B-8D90-7B1FE7217B78}"/>
              </a:ext>
            </a:extLst>
          </p:cNvPr>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fld id="{C681B3DE-7BFC-4B54-8CCE-F77D6112226A}" type="datetime1">
              <a:rPr lang="en-US" altLang="lv-LV"/>
              <a:pPr>
                <a:defRPr/>
              </a:pPr>
              <a:t>3/7/2022</a:t>
            </a:fld>
            <a:endParaRPr lang="en-US" altLang="lv-LV"/>
          </a:p>
        </p:txBody>
      </p:sp>
      <p:sp>
        <p:nvSpPr>
          <p:cNvPr id="5" name="Footer Placeholder 4">
            <a:extLst>
              <a:ext uri="{FF2B5EF4-FFF2-40B4-BE49-F238E27FC236}">
                <a16:creationId xmlns:a16="http://schemas.microsoft.com/office/drawing/2014/main" id="{268CDA10-6D63-4BF4-9959-D166FC1BAD64}"/>
              </a:ext>
            </a:extLst>
          </p:cNvPr>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0811AAD2-D9C4-453F-BCC5-65721708537B}"/>
              </a:ext>
            </a:extLst>
          </p:cNvPr>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081FACB4-0694-4BD6-87BD-91BD6D8659E9}" type="slidenum">
              <a:rPr lang="en-US" altLang="lv-LV"/>
              <a:pPr>
                <a:defRPr/>
              </a:pPr>
              <a:t>‹#›</a:t>
            </a:fld>
            <a:endParaRPr lang="en-US" altLang="lv-LV"/>
          </a:p>
        </p:txBody>
      </p:sp>
    </p:spTree>
    <p:extLst>
      <p:ext uri="{BB962C8B-B14F-4D97-AF65-F5344CB8AC3E}">
        <p14:creationId xmlns:p14="http://schemas.microsoft.com/office/powerpoint/2010/main" val="2209262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5" r:id="rId10"/>
  </p:sldLayoutIdLst>
  <p:hf hdr="0" ftr="0" dt="0"/>
  <p:txStyles>
    <p:titleStyle>
      <a:lvl1pPr algn="ctr" defTabSz="938213" rtl="0" eaLnBrk="1" fontAlgn="base" hangingPunct="1">
        <a:spcBef>
          <a:spcPct val="0"/>
        </a:spcBef>
        <a:spcAft>
          <a:spcPct val="0"/>
        </a:spcAft>
        <a:defRPr sz="4500" kern="1200">
          <a:solidFill>
            <a:schemeClr val="tx1"/>
          </a:solidFill>
          <a:latin typeface="+mj-lt"/>
          <a:ea typeface="MS PGothic" pitchFamily="34" charset="-128"/>
          <a:cs typeface="+mj-cs"/>
        </a:defRPr>
      </a:lvl1pPr>
      <a:lvl2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2pPr>
      <a:lvl3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3pPr>
      <a:lvl4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4pPr>
      <a:lvl5pPr algn="ctr" defTabSz="938213" rtl="0" eaLnBrk="1" fontAlgn="base" hangingPunct="1">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zm.gov.lv/images/statistika/petijumi/41.pdf" TargetMode="External"/><Relationship Id="rId2" Type="http://schemas.openxmlformats.org/officeDocument/2006/relationships/hyperlink" Target="http://www.izm.gov.lv/images/statistika/petijumi/IZM_PMP_Gala_zinojums_AptaujuCentrs_ExcoloLatvia_2015.pdf" TargetMode="External"/><Relationship Id="rId1" Type="http://schemas.openxmlformats.org/officeDocument/2006/relationships/slideLayout" Target="../slideLayouts/slideLayout12.xml"/><Relationship Id="rId4" Type="http://schemas.openxmlformats.org/officeDocument/2006/relationships/hyperlink" Target="http://www.pumpurs.lv/sites/default/files/2020-06/IKVD_Pumpurs_Petijums_GALA_ZINOJUMS_29_06_2020.pdf"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pumpurs.lv/lv/pumpurs-dos-jaunatnes-iniciativu-projekti" TargetMode="External"/><Relationship Id="rId2" Type="http://schemas.openxmlformats.org/officeDocument/2006/relationships/hyperlink" Target="https://ap.izm.gov.l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facebook.com/pumpurs.lv/" TargetMode="External"/><Relationship Id="rId2" Type="http://schemas.openxmlformats.org/officeDocument/2006/relationships/hyperlink" Target="http://www.pumpurs.lv/"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88EAFA3E-EECD-4165-B1DE-F65500423944}"/>
              </a:ext>
            </a:extLst>
          </p:cNvPr>
          <p:cNvSpPr>
            <a:spLocks noGrp="1"/>
          </p:cNvSpPr>
          <p:nvPr>
            <p:ph type="title"/>
          </p:nvPr>
        </p:nvSpPr>
        <p:spPr>
          <a:xfrm>
            <a:off x="744523" y="3024981"/>
            <a:ext cx="7772400" cy="736544"/>
          </a:xfrm>
        </p:spPr>
        <p:txBody>
          <a:bodyPr>
            <a:noAutofit/>
          </a:bodyPr>
          <a:lstStyle/>
          <a:p>
            <a:r>
              <a:rPr lang="lv-LV" sz="2400" dirty="0"/>
              <a:t>Jauniešu iniciatīvu projekti </a:t>
            </a:r>
            <a:r>
              <a:rPr lang="lv-LV" sz="2400" dirty="0" err="1"/>
              <a:t>PuMPuRS</a:t>
            </a:r>
            <a:r>
              <a:rPr lang="lv-LV" sz="2400" dirty="0"/>
              <a:t> ietvaros</a:t>
            </a:r>
            <a:endParaRPr lang="lv-LV" altLang="lv-LV" sz="2400" dirty="0">
              <a:ea typeface="MS PGothic" panose="020B0600070205080204" pitchFamily="34" charset="-128"/>
            </a:endParaRPr>
          </a:p>
        </p:txBody>
      </p:sp>
      <p:sp>
        <p:nvSpPr>
          <p:cNvPr id="12291" name="Text Placeholder 2">
            <a:extLst>
              <a:ext uri="{FF2B5EF4-FFF2-40B4-BE49-F238E27FC236}">
                <a16:creationId xmlns:a16="http://schemas.microsoft.com/office/drawing/2014/main" id="{9A173DDE-C087-4C01-95DB-D24DC2F4645E}"/>
              </a:ext>
            </a:extLst>
          </p:cNvPr>
          <p:cNvSpPr>
            <a:spLocks noGrp="1"/>
          </p:cNvSpPr>
          <p:nvPr>
            <p:ph type="body" sz="quarter" idx="10"/>
          </p:nvPr>
        </p:nvSpPr>
        <p:spPr>
          <a:xfrm>
            <a:off x="744523" y="3761525"/>
            <a:ext cx="7772400" cy="721927"/>
          </a:xfrm>
        </p:spPr>
        <p:txBody>
          <a:bodyPr>
            <a:noAutofit/>
          </a:bodyPr>
          <a:lstStyle/>
          <a:p>
            <a:endParaRPr lang="lv-LV" altLang="lv-LV" sz="2000" dirty="0">
              <a:ea typeface="MS PGothic" panose="020B0600070205080204" pitchFamily="34" charset="-128"/>
            </a:endParaRPr>
          </a:p>
          <a:p>
            <a:r>
              <a:rPr lang="lv-LV" altLang="lv-LV" sz="2000">
                <a:ea typeface="MS PGothic" panose="020B0600070205080204" pitchFamily="34" charset="-128"/>
              </a:rPr>
              <a:t>2022.</a:t>
            </a:r>
            <a:r>
              <a:rPr lang="lv-LV" altLang="lv-LV" sz="2000" dirty="0">
                <a:ea typeface="MS PGothic" panose="020B0600070205080204" pitchFamily="34" charset="-128"/>
              </a:rPr>
              <a:t>g. pavasaris</a:t>
            </a:r>
          </a:p>
        </p:txBody>
      </p:sp>
    </p:spTree>
    <p:extLst>
      <p:ext uri="{BB962C8B-B14F-4D97-AF65-F5344CB8AC3E}">
        <p14:creationId xmlns:p14="http://schemas.microsoft.com/office/powerpoint/2010/main" val="3040766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7183538C-DC59-4BDD-A60F-0ADB8E48F484}"/>
              </a:ext>
            </a:extLst>
          </p:cNvPr>
          <p:cNvSpPr>
            <a:spLocks noGrp="1"/>
          </p:cNvSpPr>
          <p:nvPr>
            <p:ph idx="1"/>
          </p:nvPr>
        </p:nvSpPr>
        <p:spPr>
          <a:xfrm>
            <a:off x="1043608" y="2348880"/>
            <a:ext cx="7365504" cy="2332856"/>
          </a:xfrm>
        </p:spPr>
        <p:txBody>
          <a:bodyPr/>
          <a:lstStyle/>
          <a:p>
            <a:pPr marL="0" indent="0">
              <a:buNone/>
            </a:pPr>
            <a:r>
              <a:rPr lang="lv-LV" sz="2000" dirty="0">
                <a:latin typeface="Verdana" panose="020B0604030504040204" pitchFamily="34" charset="0"/>
                <a:ea typeface="Verdana" panose="020B0604030504040204" pitchFamily="34" charset="0"/>
              </a:rPr>
              <a:t>Pētījumi rāda, ka skolas pamešana parasti nav pēkšņa – bērns dod identificējamus signālus 1-3 gadus pirms šāda lēmuma pieņemšanas</a:t>
            </a:r>
            <a:endParaRPr lang="en-GB"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7675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41861C1-E1BB-4B05-986D-7EA7FDD2167F}"/>
              </a:ext>
            </a:extLst>
          </p:cNvPr>
          <p:cNvSpPr/>
          <p:nvPr/>
        </p:nvSpPr>
        <p:spPr>
          <a:xfrm>
            <a:off x="971600" y="1916832"/>
            <a:ext cx="4344720" cy="179101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Taisnstūris 4">
            <a:extLst>
              <a:ext uri="{FF2B5EF4-FFF2-40B4-BE49-F238E27FC236}">
                <a16:creationId xmlns:a16="http://schemas.microsoft.com/office/drawing/2014/main" id="{CC0F6DE3-B942-49AB-A294-433EC388B73D}"/>
              </a:ext>
            </a:extLst>
          </p:cNvPr>
          <p:cNvSpPr/>
          <p:nvPr/>
        </p:nvSpPr>
        <p:spPr>
          <a:xfrm>
            <a:off x="1127736" y="2132856"/>
            <a:ext cx="4032448" cy="1380443"/>
          </a:xfrm>
          <a:prstGeom prst="rect">
            <a:avLst/>
          </a:prstGeom>
        </p:spPr>
        <p:txBody>
          <a:bodyPr wrap="square">
            <a:spAutoFit/>
          </a:bodyPr>
          <a:lstStyle/>
          <a:p>
            <a:pPr>
              <a:lnSpc>
                <a:spcPct val="107000"/>
              </a:lnSpc>
              <a:spcAft>
                <a:spcPts val="800"/>
              </a:spcAft>
            </a:pPr>
            <a:r>
              <a:rPr lang="lv-LV" sz="2000" i="1" dirty="0">
                <a:latin typeface="Verdana" panose="020B0604030504040204" pitchFamily="34" charset="0"/>
                <a:ea typeface="Verdana" panose="020B0604030504040204" pitchFamily="34" charset="0"/>
                <a:cs typeface="Times New Roman" panose="02020603050405020304" pitchFamily="18" charset="0"/>
              </a:rPr>
              <a:t>Jauniešu piederību kādai no PMP riska grupām apliecina izglītības iestādes vai pašvaldības vadītājs</a:t>
            </a:r>
          </a:p>
        </p:txBody>
      </p:sp>
      <p:pic>
        <p:nvPicPr>
          <p:cNvPr id="6" name="Picture 5">
            <a:extLst>
              <a:ext uri="{FF2B5EF4-FFF2-40B4-BE49-F238E27FC236}">
                <a16:creationId xmlns:a16="http://schemas.microsoft.com/office/drawing/2014/main" id="{6794BEC9-E3D0-40E1-B8CD-43CB2836B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031" y="2758698"/>
            <a:ext cx="3184033" cy="3824664"/>
          </a:xfrm>
          <a:prstGeom prst="rect">
            <a:avLst/>
          </a:prstGeom>
        </p:spPr>
      </p:pic>
    </p:spTree>
    <p:extLst>
      <p:ext uri="{BB962C8B-B14F-4D97-AF65-F5344CB8AC3E}">
        <p14:creationId xmlns:p14="http://schemas.microsoft.com/office/powerpoint/2010/main" val="2751692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4821-C397-44D9-BCB8-C251D78E0101}"/>
              </a:ext>
            </a:extLst>
          </p:cNvPr>
          <p:cNvSpPr>
            <a:spLocks noGrp="1"/>
          </p:cNvSpPr>
          <p:nvPr>
            <p:ph type="title"/>
          </p:nvPr>
        </p:nvSpPr>
        <p:spPr/>
        <p:txBody>
          <a:bodyPr>
            <a:normAutofit/>
          </a:bodyPr>
          <a:lstStyle/>
          <a:p>
            <a:pPr algn="ctr"/>
            <a:r>
              <a:rPr lang="lv-LV" sz="3200" dirty="0"/>
              <a:t>Pētījumi par PMP tēmu</a:t>
            </a:r>
            <a:endParaRPr lang="en-US" sz="3200" dirty="0"/>
          </a:p>
        </p:txBody>
      </p:sp>
      <p:sp>
        <p:nvSpPr>
          <p:cNvPr id="3" name="Content Placeholder 2">
            <a:extLst>
              <a:ext uri="{FF2B5EF4-FFF2-40B4-BE49-F238E27FC236}">
                <a16:creationId xmlns:a16="http://schemas.microsoft.com/office/drawing/2014/main" id="{2C115ABD-B638-48D0-9867-30C204337865}"/>
              </a:ext>
            </a:extLst>
          </p:cNvPr>
          <p:cNvSpPr>
            <a:spLocks noGrp="1"/>
          </p:cNvSpPr>
          <p:nvPr>
            <p:ph idx="1"/>
          </p:nvPr>
        </p:nvSpPr>
        <p:spPr>
          <a:xfrm>
            <a:off x="1403648" y="1196752"/>
            <a:ext cx="7435552" cy="4929421"/>
          </a:xfrm>
        </p:spPr>
        <p:txBody>
          <a:bodyPr>
            <a:normAutofit lnSpcReduction="10000"/>
          </a:bodyPr>
          <a:lstStyle/>
          <a:p>
            <a:pPr marL="342900" indent="-342900">
              <a:buFont typeface="Wingdings" panose="05000000000000000000" pitchFamily="2" charset="2"/>
              <a:buChar char="§"/>
            </a:pPr>
            <a:r>
              <a:rPr lang="lv-LV" dirty="0"/>
              <a:t>Pētījums par politikas alternatīvu veidošanu priekšlaicīgas mācību pārtraukšanas problēmas risināšanai (2015) </a:t>
            </a:r>
            <a:r>
              <a:rPr lang="lv-LV" dirty="0">
                <a:hlinkClick r:id="rId2"/>
              </a:rPr>
              <a:t>http://www.izm.gov.lv/images/statistika/petijumi/IZM_PMP_Gala_zinojums_AptaujuCentrs_ExcoloLatvia_2015.pdf</a:t>
            </a:r>
            <a:r>
              <a:rPr lang="lv-LV" dirty="0"/>
              <a:t>  </a:t>
            </a:r>
          </a:p>
          <a:p>
            <a:pPr marL="342900" indent="-342900">
              <a:buFont typeface="Wingdings" panose="05000000000000000000" pitchFamily="2" charset="2"/>
              <a:buChar char="§"/>
            </a:pPr>
            <a:r>
              <a:rPr lang="lv-LV" dirty="0"/>
              <a:t>Pētījums par priekšlaicīgas mācību pamešanas iemesliem un riskiem jauniešiem vecuma grupā no 13 līdz 18 gadiem (2014) </a:t>
            </a:r>
            <a:r>
              <a:rPr lang="lv-LV" dirty="0">
                <a:hlinkClick r:id="rId3"/>
              </a:rPr>
              <a:t>http://www.izm.gov.lv/images/statistika/petijumi/41.</a:t>
            </a:r>
            <a:r>
              <a:rPr lang="lv-LV">
                <a:hlinkClick r:id="rId3"/>
              </a:rPr>
              <a:t>pdf</a:t>
            </a:r>
            <a:r>
              <a:rPr lang="lv-LV"/>
              <a:t>  </a:t>
            </a:r>
          </a:p>
          <a:p>
            <a:pPr marL="342900" indent="-342900">
              <a:buFont typeface="Wingdings" panose="05000000000000000000" pitchFamily="2" charset="2"/>
              <a:buChar char="§"/>
            </a:pPr>
            <a:r>
              <a:rPr lang="lv-LV"/>
              <a:t>Starppētījums“Atbalsts priekšlaicīgas mācību pārtraukšanas samazināšanai” (2020)</a:t>
            </a:r>
          </a:p>
          <a:p>
            <a:r>
              <a:rPr lang="lv-LV">
                <a:hlinkClick r:id="rId4"/>
              </a:rPr>
              <a:t>http://www.pumpurs.lv/sites/default/files/2020-06/IKVD_Pumpurs_Petijums_GALA_ZINOJUMS_29_06_2020.pdf</a:t>
            </a:r>
            <a:r>
              <a:rPr lang="lv-LV"/>
              <a:t> </a:t>
            </a:r>
            <a:endParaRPr lang="lv-LV" dirty="0"/>
          </a:p>
          <a:p>
            <a:endParaRPr lang="en-US" dirty="0"/>
          </a:p>
        </p:txBody>
      </p:sp>
      <p:sp>
        <p:nvSpPr>
          <p:cNvPr id="4" name="Text Placeholder 3">
            <a:extLst>
              <a:ext uri="{FF2B5EF4-FFF2-40B4-BE49-F238E27FC236}">
                <a16:creationId xmlns:a16="http://schemas.microsoft.com/office/drawing/2014/main" id="{A6C8DDE9-B9EE-4039-8B93-CE4BD8F56A86}"/>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E117168D-75DA-40CD-8C3C-CA07E4570BEE}"/>
              </a:ext>
            </a:extLst>
          </p:cNvPr>
          <p:cNvSpPr>
            <a:spLocks noGrp="1"/>
          </p:cNvSpPr>
          <p:nvPr>
            <p:ph type="body" sz="quarter" idx="12"/>
          </p:nvPr>
        </p:nvSpPr>
        <p:spPr/>
        <p:txBody>
          <a:bodyPr/>
          <a:lstStyle/>
          <a:p>
            <a:endParaRPr lang="en-US"/>
          </a:p>
        </p:txBody>
      </p:sp>
      <p:sp>
        <p:nvSpPr>
          <p:cNvPr id="6" name="Slide Number Placeholder 5">
            <a:extLst>
              <a:ext uri="{FF2B5EF4-FFF2-40B4-BE49-F238E27FC236}">
                <a16:creationId xmlns:a16="http://schemas.microsoft.com/office/drawing/2014/main" id="{1CD259DD-739C-48F1-947E-0EDCBBF8AE1A}"/>
              </a:ext>
            </a:extLst>
          </p:cNvPr>
          <p:cNvSpPr>
            <a:spLocks noGrp="1"/>
          </p:cNvSpPr>
          <p:nvPr>
            <p:ph type="sldNum" sz="quarter" idx="13"/>
          </p:nvPr>
        </p:nvSpPr>
        <p:spPr/>
        <p:txBody>
          <a:bodyPr/>
          <a:lstStyle/>
          <a:p>
            <a:pPr>
              <a:defRPr/>
            </a:pPr>
            <a:fld id="{4961CF2E-11C3-4D5E-B2D2-3BFAF1B6998A}" type="slidenum">
              <a:rPr lang="en-US" altLang="lv-LV" smtClean="0"/>
              <a:pPr>
                <a:defRPr/>
              </a:pPr>
              <a:t>12</a:t>
            </a:fld>
            <a:endParaRPr lang="en-US" altLang="lv-LV"/>
          </a:p>
        </p:txBody>
      </p:sp>
    </p:spTree>
    <p:extLst>
      <p:ext uri="{BB962C8B-B14F-4D97-AF65-F5344CB8AC3E}">
        <p14:creationId xmlns:p14="http://schemas.microsoft.com/office/powerpoint/2010/main" val="306046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07704" y="274638"/>
            <a:ext cx="6912768" cy="1066130"/>
          </a:xfrm>
        </p:spPr>
        <p:txBody>
          <a:bodyPr/>
          <a:lstStyle/>
          <a:p>
            <a:r>
              <a:rPr lang="lv-LV" sz="4000" b="1" dirty="0">
                <a:latin typeface="Verdana" panose="020B0604030504040204" pitchFamily="34" charset="0"/>
                <a:ea typeface="Verdana" panose="020B0604030504040204" pitchFamily="34" charset="0"/>
              </a:rPr>
              <a:t>Finansējums</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475656" y="1556792"/>
            <a:ext cx="7776864" cy="4752528"/>
          </a:xfrm>
        </p:spPr>
        <p:txBody>
          <a:bodyPr/>
          <a:lstStyle/>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Vienam projektam 4600,00 eiro, kas 100 % tiek nodrošināts no projekta </a:t>
            </a:r>
            <a:r>
              <a:rPr lang="lv-LV" sz="2000" dirty="0" err="1">
                <a:latin typeface="Verdana" panose="020B0604030504040204" pitchFamily="34" charset="0"/>
                <a:ea typeface="Verdana" panose="020B0604030504040204" pitchFamily="34" charset="0"/>
              </a:rPr>
              <a:t>PuMPuRS</a:t>
            </a:r>
            <a:r>
              <a:rPr lang="lv-LV" sz="2000" dirty="0">
                <a:latin typeface="Verdana" panose="020B0604030504040204" pitchFamily="34" charset="0"/>
                <a:ea typeface="Verdana" panose="020B0604030504040204" pitchFamily="34" charset="0"/>
              </a:rPr>
              <a:t> līdzekļiem</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Vienreizējā maksājuma metodika</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Svarīgi – projekta ietvaros jāiztērē tieši 4600 eiro! Summa nedrīkst būt ne lielāka, ne mazāka.</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Uz katru projektu konkursu kārtu pašvaldībām tiek aprēķinātas kvotas - maksimālais iespējamais apstiprināmo projektu skaits proporcionāli </a:t>
            </a:r>
            <a:r>
              <a:rPr lang="lv-LV" sz="2000" dirty="0" err="1">
                <a:latin typeface="Verdana" panose="020B0604030504040204" pitchFamily="34" charset="0"/>
                <a:ea typeface="Verdana" panose="020B0604030504040204" pitchFamily="34" charset="0"/>
              </a:rPr>
              <a:t>mērķgrupas</a:t>
            </a:r>
            <a:r>
              <a:rPr lang="lv-LV" sz="2000" dirty="0">
                <a:latin typeface="Verdana" panose="020B0604030504040204" pitchFamily="34" charset="0"/>
                <a:ea typeface="Verdana" panose="020B0604030504040204" pitchFamily="34" charset="0"/>
              </a:rPr>
              <a:t> izglītojamo skaitam </a:t>
            </a:r>
          </a:p>
        </p:txBody>
      </p:sp>
      <p:sp>
        <p:nvSpPr>
          <p:cNvPr id="4" name="Rectangle 3">
            <a:extLst>
              <a:ext uri="{FF2B5EF4-FFF2-40B4-BE49-F238E27FC236}">
                <a16:creationId xmlns:a16="http://schemas.microsoft.com/office/drawing/2014/main" id="{AD8232E8-6213-4485-BB76-3AD2754209A4}"/>
              </a:ext>
            </a:extLst>
          </p:cNvPr>
          <p:cNvSpPr/>
          <p:nvPr/>
        </p:nvSpPr>
        <p:spPr>
          <a:xfrm>
            <a:off x="611560" y="2198246"/>
            <a:ext cx="7560840" cy="375552"/>
          </a:xfrm>
          <a:prstGeom prst="rect">
            <a:avLst/>
          </a:prstGeom>
        </p:spPr>
        <p:txBody>
          <a:bodyPr wrap="square">
            <a:spAutoFit/>
          </a:bodyPr>
          <a:lstStyle/>
          <a:p>
            <a:pPr marL="342900" lvl="0" indent="-342900" algn="just" fontAlgn="base">
              <a:lnSpc>
                <a:spcPct val="107000"/>
              </a:lnSpc>
              <a:spcBef>
                <a:spcPts val="1200"/>
              </a:spcBef>
              <a:spcAft>
                <a:spcPts val="0"/>
              </a:spcAft>
              <a:buFont typeface="Symbol" panose="05050102010706020507" pitchFamily="18" charset="2"/>
              <a:buBlip>
                <a:blip r:embed="rId2"/>
              </a:buBlip>
            </a:pPr>
            <a:endParaRPr lang="lv-LV" kern="0" dirty="0">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914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915816" y="350332"/>
            <a:ext cx="5688632" cy="1066130"/>
          </a:xfrm>
        </p:spPr>
        <p:txBody>
          <a:bodyPr/>
          <a:lstStyle/>
          <a:p>
            <a:r>
              <a:rPr lang="lv-LV" sz="3600" b="1" dirty="0">
                <a:latin typeface="Verdana" panose="020B0604030504040204" pitchFamily="34" charset="0"/>
                <a:ea typeface="Verdana" panose="020B0604030504040204" pitchFamily="34" charset="0"/>
              </a:rPr>
              <a:t>Projekta aktivitātes </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763688" y="1556792"/>
            <a:ext cx="6984776" cy="4104456"/>
          </a:xfrm>
        </p:spPr>
        <p:txBody>
          <a:bodyPr/>
          <a:lstStyle/>
          <a:p>
            <a:pPr marL="0" indent="0">
              <a:buNone/>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Projekts jāīsteno saskaņā ar neformālās izglītības principiem un metodēm (vairāk: jaunatne.gov.lv)</a:t>
            </a:r>
          </a:p>
          <a:p>
            <a:pPr marL="0" indent="0">
              <a:buNone/>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Pasākumi tiek plānoti saskaņā ar pašvaldības preventīvo un intervences pasākumu vidēja termiņa plānu PMP samazināšanai. </a:t>
            </a:r>
          </a:p>
          <a:p>
            <a:pPr marL="0" indent="0">
              <a:buNone/>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Projekta īstenošanas termiņš </a:t>
            </a:r>
            <a:r>
              <a:rPr lang="lv-LV" sz="2000" b="1" dirty="0">
                <a:latin typeface="Verdana" panose="020B0604030504040204" pitchFamily="34" charset="0"/>
                <a:ea typeface="Verdana" panose="020B0604030504040204" pitchFamily="34" charset="0"/>
              </a:rPr>
              <a:t>3 </a:t>
            </a:r>
            <a:r>
              <a:rPr lang="lv-LV" sz="2000" b="1">
                <a:latin typeface="Verdana" panose="020B0604030504040204" pitchFamily="34" charset="0"/>
                <a:ea typeface="Verdana" panose="020B0604030504040204" pitchFamily="34" charset="0"/>
              </a:rPr>
              <a:t>- 12 mēneši</a:t>
            </a:r>
          </a:p>
          <a:p>
            <a:pPr>
              <a:buFont typeface="Wingdings" panose="05000000000000000000" pitchFamily="2" charset="2"/>
              <a:buChar char="§"/>
            </a:pPr>
            <a:endParaRPr lang="lv-LV" sz="200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a:latin typeface="Verdana" panose="020B0604030504040204" pitchFamily="34" charset="0"/>
                <a:ea typeface="Verdana" panose="020B0604030504040204" pitchFamily="34" charset="0"/>
              </a:rPr>
              <a:t>Īstenošana jāuzsāk līdz 2022.g. 31.decembrim</a:t>
            </a:r>
          </a:p>
          <a:p>
            <a:pPr marL="0" indent="0">
              <a:buNone/>
            </a:pPr>
            <a:endParaRPr lang="lv-LV" sz="200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a:latin typeface="Verdana" panose="020B0604030504040204" pitchFamily="34" charset="0"/>
                <a:ea typeface="Verdana" panose="020B0604030504040204" pitchFamily="34" charset="0"/>
              </a:rPr>
              <a:t>Īstenošana jāpabeidz </a:t>
            </a:r>
            <a:r>
              <a:rPr lang="lv-LV" sz="2000" b="1">
                <a:latin typeface="Verdana" panose="020B0604030504040204" pitchFamily="34" charset="0"/>
                <a:ea typeface="Verdana" panose="020B0604030504040204" pitchFamily="34" charset="0"/>
              </a:rPr>
              <a:t>līdz 2023.g. 31.augustam</a:t>
            </a:r>
            <a:endParaRPr lang="en-GB" sz="2000" b="1">
              <a:latin typeface="Verdana" panose="020B0604030504040204" pitchFamily="34" charset="0"/>
              <a:ea typeface="Verdana" panose="020B0604030504040204" pitchFamily="34" charset="0"/>
            </a:endParaRPr>
          </a:p>
          <a:p>
            <a:pPr marL="0" indent="0">
              <a:buNone/>
            </a:pPr>
            <a:endParaRPr lang="lv-LV" sz="2000" dirty="0">
              <a:latin typeface="Verdana" panose="020B0604030504040204" pitchFamily="34" charset="0"/>
              <a:ea typeface="Verdana" panose="020B0604030504040204" pitchFamily="34" charset="0"/>
            </a:endParaRPr>
          </a:p>
          <a:p>
            <a:pPr marL="0" indent="0">
              <a:buNone/>
            </a:pP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2395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79712" y="350332"/>
            <a:ext cx="6768752" cy="650595"/>
          </a:xfrm>
        </p:spPr>
        <p:txBody>
          <a:bodyPr/>
          <a:lstStyle/>
          <a:p>
            <a:r>
              <a:rPr lang="lv-LV" sz="2800" b="1" dirty="0">
                <a:latin typeface="Verdana" panose="020B0604030504040204" pitchFamily="34" charset="0"/>
                <a:ea typeface="Verdana" panose="020B0604030504040204" pitchFamily="34" charset="0"/>
              </a:rPr>
              <a:t>Projekta aktivitāšu piemēri/idejas</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763688" y="1628800"/>
            <a:ext cx="6984776" cy="4104456"/>
          </a:xfrm>
        </p:spPr>
        <p:txBody>
          <a:bodyPr/>
          <a:lstStyle/>
          <a:p>
            <a:pPr marL="0" indent="0">
              <a:buNone/>
            </a:pPr>
            <a:endParaRPr lang="lv-LV" sz="2000" dirty="0">
              <a:latin typeface="Verdana" panose="020B0604030504040204" pitchFamily="34" charset="0"/>
              <a:ea typeface="Verdana" panose="020B0604030504040204" pitchFamily="34" charset="0"/>
            </a:endParaRPr>
          </a:p>
          <a:p>
            <a:pPr marL="0" indent="0">
              <a:buNone/>
            </a:pPr>
            <a:endParaRPr lang="lv-LV" sz="20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93ECBA2D-1047-4AA7-898E-C635055DAC1A}"/>
              </a:ext>
            </a:extLst>
          </p:cNvPr>
          <p:cNvSpPr/>
          <p:nvPr/>
        </p:nvSpPr>
        <p:spPr>
          <a:xfrm>
            <a:off x="755576" y="1628800"/>
            <a:ext cx="7992888" cy="4284571"/>
          </a:xfrm>
          <a:prstGeom prst="rect">
            <a:avLst/>
          </a:prstGeom>
        </p:spPr>
        <p:txBody>
          <a:bodyPr wrap="square">
            <a:spAutoFit/>
          </a:bodyPr>
          <a:lstStyle/>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neformālās mācīšanās aktivitātes un pasākumi;</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nometnes, pārgājieni, āra dzīves aktivitātes un piedzīvojumu izglītība;</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personības pilnveides pasākumi, personīgo mērķu definēšana un to sasaiste ar izglītību;</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sociālo prasmju pilnveidošana – draudzība, sadarbība;</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dažādas darbnīcas - filmu/foto veidošana, sporta aktivitātes, radošās aktivitātes, spēļu veidošana;</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pasākumu organizēšana, piemēram, labo darbu aktivitātes, foto-orientēšanās, kuru plāno un organizē paši jaunieši, sadarbojoties kopā;</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aktivitātes par PMP tēmas izpratni: cēloņi, riski un sekas;</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pašizziņas un motivācijas attīstīšanas aktivitātes;</a:t>
            </a:r>
          </a:p>
          <a:p>
            <a:pPr marL="342900" lvl="0" indent="-342900" algn="just" fontAlgn="base">
              <a:lnSpc>
                <a:spcPct val="107000"/>
              </a:lnSpc>
              <a:spcAft>
                <a:spcPts val="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pieredzes apmaiņas pasākumi - tai skaitā sabiedrībā pazīstamu cilvēku pieredze saistībā ar mācību motivāciju jeb citām jauniešus interesējošām tēmām;</a:t>
            </a:r>
          </a:p>
          <a:p>
            <a:pPr marL="342900" lvl="0" indent="-342900" algn="just" fontAlgn="base">
              <a:lnSpc>
                <a:spcPct val="107000"/>
              </a:lnSpc>
              <a:spcAft>
                <a:spcPts val="800"/>
              </a:spcAft>
              <a:buFont typeface="Symbol" panose="05050102010706020507" pitchFamily="18" charset="2"/>
              <a:buBlip>
                <a:blip r:embed="rId2"/>
              </a:buBlip>
            </a:pPr>
            <a:r>
              <a:rPr lang="lv-LV" sz="16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sports/mūzika/māksla/teātris kā izglītības un sociālās iekļaušanas instrumenti.</a:t>
            </a:r>
          </a:p>
        </p:txBody>
      </p:sp>
    </p:spTree>
    <p:extLst>
      <p:ext uri="{BB962C8B-B14F-4D97-AF65-F5344CB8AC3E}">
        <p14:creationId xmlns:p14="http://schemas.microsoft.com/office/powerpoint/2010/main" val="86205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755F0F-5163-408A-85C4-D3EB6E313B21}"/>
              </a:ext>
            </a:extLst>
          </p:cNvPr>
          <p:cNvSpPr>
            <a:spLocks noGrp="1"/>
          </p:cNvSpPr>
          <p:nvPr>
            <p:ph type="title"/>
          </p:nvPr>
        </p:nvSpPr>
        <p:spPr>
          <a:xfrm>
            <a:off x="2051720" y="908720"/>
            <a:ext cx="6635080" cy="1143000"/>
          </a:xfrm>
        </p:spPr>
        <p:txBody>
          <a:bodyPr/>
          <a:lstStyle/>
          <a:p>
            <a:r>
              <a:rPr lang="lv-LV" sz="3200" b="1" dirty="0">
                <a:latin typeface="Verdana" panose="020B0604030504040204" pitchFamily="34" charset="0"/>
                <a:ea typeface="Verdana" panose="020B0604030504040204" pitchFamily="34" charset="0"/>
              </a:rPr>
              <a:t>Neatbilst JIP:</a:t>
            </a:r>
            <a:endParaRPr lang="en-GB" sz="3200" b="1" dirty="0">
              <a:latin typeface="Verdana" panose="020B0604030504040204" pitchFamily="34" charset="0"/>
              <a:ea typeface="Verdana" panose="020B0604030504040204" pitchFamily="34" charset="0"/>
            </a:endParaRPr>
          </a:p>
        </p:txBody>
      </p:sp>
      <p:sp>
        <p:nvSpPr>
          <p:cNvPr id="3" name="Satura vietturis 2">
            <a:extLst>
              <a:ext uri="{FF2B5EF4-FFF2-40B4-BE49-F238E27FC236}">
                <a16:creationId xmlns:a16="http://schemas.microsoft.com/office/drawing/2014/main" id="{738A0874-6B25-4D9A-A4FB-D691094FE765}"/>
              </a:ext>
            </a:extLst>
          </p:cNvPr>
          <p:cNvSpPr>
            <a:spLocks noGrp="1"/>
          </p:cNvSpPr>
          <p:nvPr>
            <p:ph idx="1"/>
          </p:nvPr>
        </p:nvSpPr>
        <p:spPr>
          <a:xfrm>
            <a:off x="1619672" y="2132856"/>
            <a:ext cx="7067128" cy="2404864"/>
          </a:xfrm>
        </p:spPr>
        <p:txBody>
          <a:bodyPr/>
          <a:lstStyle/>
          <a:p>
            <a:r>
              <a:rPr lang="lv-LV" dirty="0">
                <a:latin typeface="Verdana" panose="020B0604030504040204" pitchFamily="34" charset="0"/>
                <a:ea typeface="Verdana" panose="020B0604030504040204" pitchFamily="34" charset="0"/>
              </a:rPr>
              <a:t>Interešu izglītība</a:t>
            </a:r>
          </a:p>
          <a:p>
            <a:r>
              <a:rPr lang="lv-LV" dirty="0">
                <a:latin typeface="Verdana" panose="020B0604030504040204" pitchFamily="34" charset="0"/>
                <a:ea typeface="Verdana" panose="020B0604030504040204" pitchFamily="34" charset="0"/>
              </a:rPr>
              <a:t>Kursi</a:t>
            </a:r>
          </a:p>
          <a:p>
            <a:r>
              <a:rPr lang="lv-LV" dirty="0">
                <a:latin typeface="Verdana" panose="020B0604030504040204" pitchFamily="34" charset="0"/>
                <a:ea typeface="Verdana" panose="020B0604030504040204" pitchFamily="34" charset="0"/>
              </a:rPr>
              <a:t>Sporta nodarbības/treniņi</a:t>
            </a:r>
          </a:p>
          <a:p>
            <a:r>
              <a:rPr lang="lv-LV" dirty="0">
                <a:latin typeface="Verdana" panose="020B0604030504040204" pitchFamily="34" charset="0"/>
                <a:ea typeface="Verdana" panose="020B0604030504040204" pitchFamily="34" charset="0"/>
              </a:rPr>
              <a:t>Būvniecība/remonts</a:t>
            </a:r>
          </a:p>
          <a:p>
            <a:r>
              <a:rPr lang="lv-LV" dirty="0">
                <a:latin typeface="Verdana" panose="020B0604030504040204" pitchFamily="34" charset="0"/>
                <a:ea typeface="Verdana" panose="020B0604030504040204" pitchFamily="34" charset="0"/>
              </a:rPr>
              <a:t>Labiekārtošana/aprīkošana</a:t>
            </a:r>
          </a:p>
        </p:txBody>
      </p:sp>
    </p:spTree>
    <p:extLst>
      <p:ext uri="{BB962C8B-B14F-4D97-AF65-F5344CB8AC3E}">
        <p14:creationId xmlns:p14="http://schemas.microsoft.com/office/powerpoint/2010/main" val="1878184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07704" y="274638"/>
            <a:ext cx="6912768" cy="1066130"/>
          </a:xfrm>
        </p:spPr>
        <p:txBody>
          <a:bodyPr/>
          <a:lstStyle/>
          <a:p>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907704" y="1340768"/>
            <a:ext cx="7211144" cy="4629861"/>
          </a:xfrm>
        </p:spPr>
        <p:txBody>
          <a:bodyPr/>
          <a:lstStyle/>
          <a:p>
            <a:pPr marL="457200" indent="-457200">
              <a:buAutoNum type="arabicPeriod"/>
            </a:pPr>
            <a:r>
              <a:rPr lang="lv-LV" sz="1800" dirty="0">
                <a:latin typeface="Verdana" panose="020B0604030504040204" pitchFamily="34" charset="0"/>
                <a:ea typeface="Verdana" panose="020B0604030504040204" pitchFamily="34" charset="0"/>
              </a:rPr>
              <a:t>Izsludināt atklātu projektu konkursu (izmantojot Pumpurs izstrādāto konkursa nolikumu)</a:t>
            </a:r>
          </a:p>
          <a:p>
            <a:pPr marL="0" indent="0">
              <a:buNone/>
            </a:pPr>
            <a:r>
              <a:rPr lang="lv-LV" sz="1800" i="1" dirty="0">
                <a:solidFill>
                  <a:srgbClr val="7030A0"/>
                </a:solidFill>
                <a:latin typeface="Verdana" panose="020B0604030504040204" pitchFamily="34" charset="0"/>
                <a:ea typeface="Verdana" panose="020B0604030504040204" pitchFamily="34" charset="0"/>
              </a:rPr>
              <a:t>*Pumpurs saskaņo nolikumu</a:t>
            </a:r>
          </a:p>
          <a:p>
            <a:pPr marL="360363" indent="-360363">
              <a:buNone/>
            </a:pPr>
            <a:r>
              <a:rPr lang="lv-LV" sz="1800" dirty="0">
                <a:latin typeface="Verdana" panose="020B0604030504040204" pitchFamily="34" charset="0"/>
                <a:ea typeface="Verdana" panose="020B0604030504040204" pitchFamily="34" charset="0"/>
              </a:rPr>
              <a:t>2. Nodrošināt iesniegto projektu vērtēšanu</a:t>
            </a:r>
          </a:p>
          <a:p>
            <a:pPr marL="360363" indent="-360363">
              <a:buNone/>
            </a:pPr>
            <a:r>
              <a:rPr lang="lv-LV" sz="1800" i="1" dirty="0">
                <a:solidFill>
                  <a:srgbClr val="7030A0"/>
                </a:solidFill>
                <a:latin typeface="Verdana" panose="020B0604030504040204" pitchFamily="34" charset="0"/>
                <a:ea typeface="Verdana" panose="020B0604030504040204" pitchFamily="34" charset="0"/>
              </a:rPr>
              <a:t>*Pumpurs piedalās novērotāja statusā</a:t>
            </a:r>
          </a:p>
          <a:p>
            <a:pPr marL="360363" indent="-360363">
              <a:buNone/>
            </a:pPr>
            <a:r>
              <a:rPr lang="lv-LV" sz="1800" dirty="0">
                <a:latin typeface="Verdana" panose="020B0604030504040204" pitchFamily="34" charset="0"/>
                <a:ea typeface="Verdana" panose="020B0604030504040204" pitchFamily="34" charset="0"/>
              </a:rPr>
              <a:t>3. Pieņemt lēmumu par projektu iesniegumu apstiprināšanu</a:t>
            </a:r>
          </a:p>
          <a:p>
            <a:pPr marL="360363" indent="-360363">
              <a:buNone/>
            </a:pPr>
            <a:r>
              <a:rPr lang="lv-LV" sz="1800" i="1" dirty="0">
                <a:solidFill>
                  <a:srgbClr val="7030A0"/>
                </a:solidFill>
                <a:latin typeface="Verdana" panose="020B0604030504040204" pitchFamily="34" charset="0"/>
                <a:ea typeface="Verdana" panose="020B0604030504040204" pitchFamily="34" charset="0"/>
              </a:rPr>
              <a:t>*Pumpurs saskaņo apstiprinātos projektus</a:t>
            </a:r>
          </a:p>
          <a:p>
            <a:pPr marL="360363" indent="-360363">
              <a:buNone/>
            </a:pPr>
            <a:r>
              <a:rPr lang="lv-LV" sz="1800" dirty="0">
                <a:latin typeface="Verdana" panose="020B0604030504040204" pitchFamily="34" charset="0"/>
                <a:ea typeface="Verdana" panose="020B0604030504040204" pitchFamily="34" charset="0"/>
              </a:rPr>
              <a:t>4. Publicēt paziņojumu par atklāta projektu konkursa rezultātiem pašvaldības tīmekļa vietnē</a:t>
            </a:r>
          </a:p>
          <a:p>
            <a:pPr marL="360363" indent="-360363">
              <a:buNone/>
            </a:pPr>
            <a:r>
              <a:rPr lang="lv-LV" sz="1800" dirty="0">
                <a:latin typeface="Verdana" panose="020B0604030504040204" pitchFamily="34" charset="0"/>
                <a:ea typeface="Verdana" panose="020B0604030504040204" pitchFamily="34" charset="0"/>
              </a:rPr>
              <a:t>5. Slēgt līgumu ar projekta iesniedzējiem par projekta īstenošanu</a:t>
            </a:r>
          </a:p>
          <a:p>
            <a:pPr marL="360363" indent="-360363">
              <a:buNone/>
            </a:pPr>
            <a:r>
              <a:rPr lang="lv-LV" sz="1800" i="1" dirty="0">
                <a:solidFill>
                  <a:srgbClr val="7030A0"/>
                </a:solidFill>
                <a:latin typeface="Verdana" panose="020B0604030504040204" pitchFamily="34" charset="0"/>
                <a:ea typeface="Verdana" panose="020B0604030504040204" pitchFamily="34" charset="0"/>
              </a:rPr>
              <a:t>*Pumpurs piešķir avansa maksājumu</a:t>
            </a:r>
          </a:p>
          <a:p>
            <a:pPr marL="360363" indent="-360363">
              <a:buNone/>
            </a:pPr>
            <a:r>
              <a:rPr lang="lv-LV" sz="1800" dirty="0">
                <a:latin typeface="Verdana" panose="020B0604030504040204" pitchFamily="34" charset="0"/>
                <a:ea typeface="Verdana" panose="020B0604030504040204" pitchFamily="34" charset="0"/>
              </a:rPr>
              <a:t>6. Pieņemt lēmumu par projekta noslēguma pārskata </a:t>
            </a:r>
          </a:p>
          <a:p>
            <a:pPr marL="360363" indent="-360363">
              <a:buNone/>
            </a:pPr>
            <a:r>
              <a:rPr lang="lv-LV" sz="1800" dirty="0">
                <a:latin typeface="Verdana" panose="020B0604030504040204" pitchFamily="34" charset="0"/>
                <a:ea typeface="Verdana" panose="020B0604030504040204" pitchFamily="34" charset="0"/>
              </a:rPr>
              <a:t> </a:t>
            </a:r>
            <a:r>
              <a:rPr lang="lv-LV" sz="1800" i="1" dirty="0">
                <a:solidFill>
                  <a:srgbClr val="7030A0"/>
                </a:solidFill>
                <a:latin typeface="Verdana" panose="020B0604030504040204" pitchFamily="34" charset="0"/>
                <a:ea typeface="Verdana" panose="020B0604030504040204" pitchFamily="34" charset="0"/>
              </a:rPr>
              <a:t>*Pumpurs saskaņo un veic noslēguma maksājumu</a:t>
            </a:r>
          </a:p>
          <a:p>
            <a:pPr marL="360363" indent="-360363">
              <a:buNone/>
            </a:pPr>
            <a:r>
              <a:rPr lang="lv-LV" sz="1800" dirty="0">
                <a:latin typeface="Verdana" panose="020B0604030504040204" pitchFamily="34" charset="0"/>
                <a:ea typeface="Verdana" panose="020B0604030504040204" pitchFamily="34" charset="0"/>
              </a:rPr>
              <a:t>7. Veikt avansa un noslēguma maksājumus projekta īstenotājam.</a:t>
            </a:r>
          </a:p>
          <a:p>
            <a:pPr marL="0" indent="0">
              <a:buNone/>
            </a:pPr>
            <a:endParaRPr lang="lv-LV" sz="2000" dirty="0">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E9EDA303-5344-466B-96EF-92B1A6415962}"/>
              </a:ext>
            </a:extLst>
          </p:cNvPr>
          <p:cNvSpPr/>
          <p:nvPr/>
        </p:nvSpPr>
        <p:spPr>
          <a:xfrm>
            <a:off x="2350096" y="209989"/>
            <a:ext cx="6336704" cy="830997"/>
          </a:xfrm>
          <a:prstGeom prst="rect">
            <a:avLst/>
          </a:prstGeom>
        </p:spPr>
        <p:txBody>
          <a:bodyPr wrap="square">
            <a:spAutoFit/>
          </a:bodyPr>
          <a:lstStyle/>
          <a:p>
            <a:pPr>
              <a:spcBef>
                <a:spcPts val="1000"/>
              </a:spcBef>
              <a:spcAft>
                <a:spcPts val="800"/>
              </a:spcAft>
            </a:pPr>
            <a:r>
              <a:rPr lang="lv-LV" sz="2400" b="1" dirty="0">
                <a:latin typeface="Verdana" panose="020B0604030504040204" pitchFamily="34" charset="0"/>
                <a:ea typeface="Verdana" panose="020B0604030504040204" pitchFamily="34" charset="0"/>
                <a:cs typeface="Times New Roman" panose="02020603050405020304" pitchFamily="18" charset="0"/>
              </a:rPr>
              <a:t>Pašvaldības uzdevumi jauniešu projektu konkursu organizēšanā</a:t>
            </a:r>
          </a:p>
        </p:txBody>
      </p:sp>
    </p:spTree>
    <p:extLst>
      <p:ext uri="{BB962C8B-B14F-4D97-AF65-F5344CB8AC3E}">
        <p14:creationId xmlns:p14="http://schemas.microsoft.com/office/powerpoint/2010/main" val="3625485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AC33-71F6-4753-B07F-FD968B346E19}"/>
              </a:ext>
            </a:extLst>
          </p:cNvPr>
          <p:cNvSpPr>
            <a:spLocks noGrp="1"/>
          </p:cNvSpPr>
          <p:nvPr>
            <p:ph type="title"/>
          </p:nvPr>
        </p:nvSpPr>
        <p:spPr>
          <a:xfrm>
            <a:off x="669028" y="421076"/>
            <a:ext cx="8229600" cy="1143000"/>
          </a:xfrm>
        </p:spPr>
        <p:txBody>
          <a:bodyPr/>
          <a:lstStyle/>
          <a:p>
            <a:r>
              <a:rPr lang="lv-LV" dirty="0"/>
              <a:t>Konkursu izsludināšana</a:t>
            </a:r>
          </a:p>
        </p:txBody>
      </p:sp>
      <p:pic>
        <p:nvPicPr>
          <p:cNvPr id="6" name="Content Placeholder 5">
            <a:extLst>
              <a:ext uri="{FF2B5EF4-FFF2-40B4-BE49-F238E27FC236}">
                <a16:creationId xmlns:a16="http://schemas.microsoft.com/office/drawing/2014/main" id="{E49C75FF-AD02-4721-A216-32B865F4BB22}"/>
              </a:ext>
            </a:extLst>
          </p:cNvPr>
          <p:cNvPicPr>
            <a:picLocks noGrp="1" noChangeAspect="1"/>
          </p:cNvPicPr>
          <p:nvPr>
            <p:ph idx="1"/>
          </p:nvPr>
        </p:nvPicPr>
        <p:blipFill>
          <a:blip r:embed="rId2"/>
          <a:stretch>
            <a:fillRect/>
          </a:stretch>
        </p:blipFill>
        <p:spPr>
          <a:xfrm>
            <a:off x="669028" y="1772816"/>
            <a:ext cx="8229600" cy="3524651"/>
          </a:xfrm>
          <a:prstGeom prst="rect">
            <a:avLst/>
          </a:prstGeom>
        </p:spPr>
      </p:pic>
    </p:spTree>
    <p:extLst>
      <p:ext uri="{BB962C8B-B14F-4D97-AF65-F5344CB8AC3E}">
        <p14:creationId xmlns:p14="http://schemas.microsoft.com/office/powerpoint/2010/main" val="925930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1C27-9668-4935-AB68-0C0E987206B8}"/>
              </a:ext>
            </a:extLst>
          </p:cNvPr>
          <p:cNvSpPr>
            <a:spLocks noGrp="1"/>
          </p:cNvSpPr>
          <p:nvPr>
            <p:ph type="title"/>
          </p:nvPr>
        </p:nvSpPr>
        <p:spPr/>
        <p:txBody>
          <a:bodyPr/>
          <a:lstStyle/>
          <a:p>
            <a:r>
              <a:rPr lang="lv-LV" dirty="0"/>
              <a:t>Vērtēšana</a:t>
            </a:r>
          </a:p>
        </p:txBody>
      </p:sp>
      <p:pic>
        <p:nvPicPr>
          <p:cNvPr id="6" name="Content Placeholder 5">
            <a:extLst>
              <a:ext uri="{FF2B5EF4-FFF2-40B4-BE49-F238E27FC236}">
                <a16:creationId xmlns:a16="http://schemas.microsoft.com/office/drawing/2014/main" id="{3B3238CA-E9F1-47B7-B824-466B92440288}"/>
              </a:ext>
            </a:extLst>
          </p:cNvPr>
          <p:cNvPicPr>
            <a:picLocks noGrp="1" noChangeAspect="1"/>
          </p:cNvPicPr>
          <p:nvPr>
            <p:ph idx="1"/>
          </p:nvPr>
        </p:nvPicPr>
        <p:blipFill>
          <a:blip r:embed="rId2"/>
          <a:stretch>
            <a:fillRect/>
          </a:stretch>
        </p:blipFill>
        <p:spPr>
          <a:xfrm>
            <a:off x="755576" y="1700808"/>
            <a:ext cx="8229600" cy="3765995"/>
          </a:xfrm>
          <a:prstGeom prst="rect">
            <a:avLst/>
          </a:prstGeom>
        </p:spPr>
      </p:pic>
    </p:spTree>
    <p:extLst>
      <p:ext uri="{BB962C8B-B14F-4D97-AF65-F5344CB8AC3E}">
        <p14:creationId xmlns:p14="http://schemas.microsoft.com/office/powerpoint/2010/main" val="355744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2397CF-A251-4B11-9F86-D9CB26FD9F6A}"/>
              </a:ext>
            </a:extLst>
          </p:cNvPr>
          <p:cNvPicPr>
            <a:picLocks noChangeAspect="1"/>
          </p:cNvPicPr>
          <p:nvPr/>
        </p:nvPicPr>
        <p:blipFill>
          <a:blip r:embed="rId2"/>
          <a:stretch>
            <a:fillRect/>
          </a:stretch>
        </p:blipFill>
        <p:spPr>
          <a:xfrm>
            <a:off x="2339752" y="908720"/>
            <a:ext cx="4707861" cy="3147847"/>
          </a:xfrm>
          <a:prstGeom prst="rect">
            <a:avLst/>
          </a:prstGeom>
        </p:spPr>
      </p:pic>
      <p:pic>
        <p:nvPicPr>
          <p:cNvPr id="3" name="Picture 2">
            <a:extLst>
              <a:ext uri="{FF2B5EF4-FFF2-40B4-BE49-F238E27FC236}">
                <a16:creationId xmlns:a16="http://schemas.microsoft.com/office/drawing/2014/main" id="{AFF78A53-D159-4F9A-B8CF-D3E8756A6FD2}"/>
              </a:ext>
            </a:extLst>
          </p:cNvPr>
          <p:cNvPicPr>
            <a:picLocks noChangeAspect="1"/>
          </p:cNvPicPr>
          <p:nvPr/>
        </p:nvPicPr>
        <p:blipFill>
          <a:blip r:embed="rId3"/>
          <a:stretch>
            <a:fillRect/>
          </a:stretch>
        </p:blipFill>
        <p:spPr>
          <a:xfrm>
            <a:off x="0" y="4869160"/>
            <a:ext cx="9144000" cy="1922672"/>
          </a:xfrm>
          <a:prstGeom prst="rect">
            <a:avLst/>
          </a:prstGeom>
        </p:spPr>
      </p:pic>
    </p:spTree>
    <p:extLst>
      <p:ext uri="{BB962C8B-B14F-4D97-AF65-F5344CB8AC3E}">
        <p14:creationId xmlns:p14="http://schemas.microsoft.com/office/powerpoint/2010/main" val="360860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65A8-C40F-4F39-B4E7-D044F1239D04}"/>
              </a:ext>
            </a:extLst>
          </p:cNvPr>
          <p:cNvSpPr>
            <a:spLocks noGrp="1"/>
          </p:cNvSpPr>
          <p:nvPr>
            <p:ph type="title"/>
          </p:nvPr>
        </p:nvSpPr>
        <p:spPr>
          <a:xfrm>
            <a:off x="971600" y="332656"/>
            <a:ext cx="8229600" cy="1143000"/>
          </a:xfrm>
        </p:spPr>
        <p:txBody>
          <a:bodyPr/>
          <a:lstStyle/>
          <a:p>
            <a:r>
              <a:rPr lang="lv-LV" dirty="0"/>
              <a:t>Uzsākšana</a:t>
            </a:r>
          </a:p>
        </p:txBody>
      </p:sp>
      <p:pic>
        <p:nvPicPr>
          <p:cNvPr id="6" name="Attēls 5">
            <a:extLst>
              <a:ext uri="{FF2B5EF4-FFF2-40B4-BE49-F238E27FC236}">
                <a16:creationId xmlns:a16="http://schemas.microsoft.com/office/drawing/2014/main" id="{11E40036-4D3B-4E86-935F-7EAED2EF1F1A}"/>
              </a:ext>
            </a:extLst>
          </p:cNvPr>
          <p:cNvPicPr>
            <a:picLocks noChangeAspect="1"/>
          </p:cNvPicPr>
          <p:nvPr/>
        </p:nvPicPr>
        <p:blipFill>
          <a:blip r:embed="rId2"/>
          <a:stretch>
            <a:fillRect/>
          </a:stretch>
        </p:blipFill>
        <p:spPr>
          <a:xfrm>
            <a:off x="1331640" y="1700808"/>
            <a:ext cx="7134225" cy="4152900"/>
          </a:xfrm>
          <a:prstGeom prst="rect">
            <a:avLst/>
          </a:prstGeom>
        </p:spPr>
      </p:pic>
    </p:spTree>
    <p:extLst>
      <p:ext uri="{BB962C8B-B14F-4D97-AF65-F5344CB8AC3E}">
        <p14:creationId xmlns:p14="http://schemas.microsoft.com/office/powerpoint/2010/main" val="263338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9611A15-6EA7-459C-B5B9-B9F5E90B7D18}"/>
              </a:ext>
            </a:extLst>
          </p:cNvPr>
          <p:cNvSpPr>
            <a:spLocks noGrp="1"/>
          </p:cNvSpPr>
          <p:nvPr>
            <p:ph type="title"/>
          </p:nvPr>
        </p:nvSpPr>
        <p:spPr>
          <a:xfrm>
            <a:off x="1907704" y="274638"/>
            <a:ext cx="7056784" cy="1143000"/>
          </a:xfrm>
        </p:spPr>
        <p:txBody>
          <a:bodyPr/>
          <a:lstStyle/>
          <a:p>
            <a:r>
              <a:rPr lang="lv-LV" sz="3200" b="1" dirty="0">
                <a:latin typeface="Verdana" panose="020B0604030504040204" pitchFamily="34" charset="0"/>
                <a:ea typeface="Verdana" panose="020B0604030504040204" pitchFamily="34" charset="0"/>
              </a:rPr>
              <a:t>Soļi pēc projekta īstenošanas</a:t>
            </a:r>
          </a:p>
        </p:txBody>
      </p:sp>
      <p:pic>
        <p:nvPicPr>
          <p:cNvPr id="7" name="Content Placeholder 6">
            <a:extLst>
              <a:ext uri="{FF2B5EF4-FFF2-40B4-BE49-F238E27FC236}">
                <a16:creationId xmlns:a16="http://schemas.microsoft.com/office/drawing/2014/main" id="{CDC5B990-A831-4790-BA27-054A6F6AC4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6960" y="908720"/>
            <a:ext cx="6235067" cy="5806406"/>
          </a:xfrm>
        </p:spPr>
      </p:pic>
    </p:spTree>
    <p:extLst>
      <p:ext uri="{BB962C8B-B14F-4D97-AF65-F5344CB8AC3E}">
        <p14:creationId xmlns:p14="http://schemas.microsoft.com/office/powerpoint/2010/main" val="2386818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Konkursu izsludināšana</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792820" y="1634622"/>
            <a:ext cx="6984776" cy="4314657"/>
          </a:xfrm>
        </p:spPr>
        <p:txBody>
          <a:bodyPr/>
          <a:lstStyle/>
          <a:p>
            <a:r>
              <a:rPr lang="lv-LV" sz="2000" dirty="0">
                <a:latin typeface="Verdana" panose="020B0604030504040204" pitchFamily="34" charset="0"/>
                <a:ea typeface="Verdana" panose="020B0604030504040204" pitchFamily="34" charset="0"/>
              </a:rPr>
              <a:t>Pumpurs nosūta pašvaldībām konkursa nolikumu;</a:t>
            </a:r>
          </a:p>
          <a:p>
            <a:r>
              <a:rPr lang="lv-LV" sz="2000" dirty="0">
                <a:latin typeface="Verdana" panose="020B0604030504040204" pitchFamily="34" charset="0"/>
                <a:ea typeface="Verdana" panose="020B0604030504040204" pitchFamily="34" charset="0"/>
              </a:rPr>
              <a:t>Pašvaldības ievieto savu kontaktinformāciju un apstiprina/paraksta; </a:t>
            </a:r>
          </a:p>
          <a:p>
            <a:r>
              <a:rPr lang="lv-LV" sz="2000" dirty="0">
                <a:latin typeface="Verdana" panose="020B0604030504040204" pitchFamily="34" charset="0"/>
                <a:ea typeface="Verdana" panose="020B0604030504040204" pitchFamily="34" charset="0"/>
              </a:rPr>
              <a:t>Pašvaldība nosūta nolikumu Pumpuram uz </a:t>
            </a:r>
            <a:r>
              <a:rPr lang="lv-LV" sz="2000">
                <a:latin typeface="Verdana" panose="020B0604030504040204" pitchFamily="34" charset="0"/>
                <a:ea typeface="Verdana" panose="020B0604030504040204" pitchFamily="34" charset="0"/>
              </a:rPr>
              <a:t>saskaņošanu – ievietojot to </a:t>
            </a:r>
            <a:r>
              <a:rPr lang="lv-LV" sz="2000" dirty="0">
                <a:latin typeface="Verdana" panose="020B0604030504040204" pitchFamily="34" charset="0"/>
                <a:ea typeface="Verdana" panose="020B0604030504040204" pitchFamily="34" charset="0"/>
              </a:rPr>
              <a:t>datu bāze;</a:t>
            </a:r>
          </a:p>
          <a:p>
            <a:r>
              <a:rPr lang="lv-LV" sz="2000" dirty="0">
                <a:latin typeface="Verdana" panose="020B0604030504040204" pitchFamily="34" charset="0"/>
                <a:ea typeface="Verdana" panose="020B0604030504040204" pitchFamily="34" charset="0"/>
              </a:rPr>
              <a:t>Pumpurs saskaņo;</a:t>
            </a:r>
          </a:p>
          <a:p>
            <a:r>
              <a:rPr lang="lv-LV" sz="2000" dirty="0">
                <a:latin typeface="Verdana" panose="020B0604030504040204" pitchFamily="34" charset="0"/>
                <a:ea typeface="Verdana" panose="020B0604030504040204" pitchFamily="34" charset="0"/>
              </a:rPr>
              <a:t>Pašvaldība izsludina konkursu (</a:t>
            </a:r>
            <a:r>
              <a:rPr lang="lv-LV" sz="2000" dirty="0" err="1">
                <a:latin typeface="Verdana" panose="020B0604030504040204" pitchFamily="34" charset="0"/>
                <a:ea typeface="Verdana" panose="020B0604030504040204" pitchFamily="34" charset="0"/>
              </a:rPr>
              <a:t>linku</a:t>
            </a:r>
            <a:r>
              <a:rPr lang="lv-LV" sz="2000" dirty="0">
                <a:latin typeface="Verdana" panose="020B0604030504040204" pitchFamily="34" charset="0"/>
                <a:ea typeface="Verdana" panose="020B0604030504040204" pitchFamily="34" charset="0"/>
              </a:rPr>
              <a:t> uz konkursa sludinājumu sūtot </a:t>
            </a:r>
            <a:r>
              <a:rPr lang="lv-LV" sz="2000">
                <a:latin typeface="Verdana" panose="020B0604030504040204" pitchFamily="34" charset="0"/>
                <a:ea typeface="Verdana" panose="020B0604030504040204" pitchFamily="34" charset="0"/>
              </a:rPr>
              <a:t>lubova.brezge@</a:t>
            </a:r>
            <a:r>
              <a:rPr lang="lv-LV" sz="2000" dirty="0">
                <a:latin typeface="Verdana" panose="020B0604030504040204" pitchFamily="34" charset="0"/>
                <a:ea typeface="Verdana" panose="020B0604030504040204" pitchFamily="34" charset="0"/>
              </a:rPr>
              <a:t>834.ikvd.gov.lv).</a:t>
            </a:r>
          </a:p>
          <a:p>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37074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Konkursu izsludināšana</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763688" y="1484784"/>
            <a:ext cx="6984776" cy="3888432"/>
          </a:xfrm>
        </p:spPr>
        <p:txBody>
          <a:bodyPr/>
          <a:lstStyle/>
          <a:p>
            <a:pPr marL="0" indent="0">
              <a:lnSpc>
                <a:spcPct val="107000"/>
              </a:lnSpc>
              <a:spcAft>
                <a:spcPts val="800"/>
              </a:spcAft>
              <a:buNone/>
            </a:pPr>
            <a:r>
              <a:rPr lang="lv-LV" sz="2000" b="1" dirty="0">
                <a:latin typeface="Verdana" panose="020B0604030504040204" pitchFamily="34" charset="0"/>
                <a:ea typeface="Verdana" panose="020B0604030504040204" pitchFamily="34" charset="0"/>
                <a:cs typeface="Times New Roman" panose="02020603050405020304" pitchFamily="18" charset="0"/>
              </a:rPr>
              <a:t>Izsludinot jauniešu iniciatīvu projektu konkursu, pašvaldībām ir jāpublisko</a:t>
            </a:r>
            <a:r>
              <a:rPr lang="lv-LV" sz="2000" dirty="0">
                <a:latin typeface="Verdana" panose="020B0604030504040204" pitchFamily="34" charset="0"/>
                <a:ea typeface="Verdana" panose="020B0604030504040204" pitchFamily="34" charset="0"/>
                <a:cs typeface="Times New Roman" panose="02020603050405020304" pitchFamily="18" charset="0"/>
              </a:rPr>
              <a:t>:</a:t>
            </a:r>
          </a:p>
          <a:p>
            <a:pPr lvl="0" algn="just" fontAlgn="base">
              <a:lnSpc>
                <a:spcPct val="107000"/>
              </a:lnSpc>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konkursa nolikums;</a:t>
            </a:r>
          </a:p>
          <a:p>
            <a:pPr lvl="0" algn="just" fontAlgn="base">
              <a:lnSpc>
                <a:spcPct val="107000"/>
              </a:lnSpc>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pašvaldības izstrādātais preventīvo un intervences pasākumu vidēja termiņa plāns </a:t>
            </a:r>
            <a:r>
              <a:rPr lang="lv-LV" sz="2000" kern="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PMP samazināšanai (pēc izvēles);</a:t>
            </a:r>
            <a:endPar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endParaRPr>
          </a:p>
          <a:p>
            <a:pPr lvl="0" algn="just" fontAlgn="base">
              <a:lnSpc>
                <a:spcPct val="107000"/>
              </a:lnSpc>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pašvaldībā esošo valsts profesionālās izglītības iestāžu preventīvo un intervences pasākumu vidēja termiņa plāni PMP samazināšanai (projekta </a:t>
            </a:r>
            <a:r>
              <a:rPr lang="lv-LV" sz="2000" kern="0" dirty="0" err="1">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PuMPuRS</a:t>
            </a: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 sadarbības </a:t>
            </a:r>
            <a:r>
              <a:rPr lang="lv-LV" sz="2000" kern="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partneri) (pēc izvēles);</a:t>
            </a:r>
            <a:endPar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endParaRPr>
          </a:p>
          <a:p>
            <a:pPr lvl="0" algn="just" fontAlgn="base">
              <a:lnSpc>
                <a:spcPct val="107000"/>
              </a:lnSpc>
              <a:spcAft>
                <a:spcPts val="800"/>
              </a:spcAft>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projekta </a:t>
            </a:r>
            <a:r>
              <a:rPr lang="lv-LV" sz="2000" kern="0" dirty="0" err="1">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PuMPuRS</a:t>
            </a: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 izstrādātie informatīvie materiāli jauniešu projektu jomā</a:t>
            </a:r>
          </a:p>
          <a:p>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63331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Atbalsts projektu iesniedzējiem</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827584" y="1988840"/>
            <a:ext cx="7920880" cy="3888432"/>
          </a:xfrm>
        </p:spPr>
        <p:txBody>
          <a:bodyPr/>
          <a:lstStyle/>
          <a:p>
            <a:pPr algn="just" fontAlgn="base">
              <a:lnSpc>
                <a:spcPct val="107000"/>
              </a:lnSpc>
              <a:buBlip>
                <a:blip r:embed="rId2"/>
              </a:buBlip>
            </a:pPr>
            <a:r>
              <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Projekta </a:t>
            </a:r>
            <a:r>
              <a:rPr lang="lv-LV" sz="1800" kern="0" dirty="0" err="1">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PuMPuRS</a:t>
            </a:r>
            <a:r>
              <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 izstrādātie informatīvie materiāli jauniešu projektu jomā;</a:t>
            </a:r>
          </a:p>
          <a:p>
            <a:pPr lvl="0" algn="just" fontAlgn="base">
              <a:lnSpc>
                <a:spcPct val="107000"/>
              </a:lnSpc>
              <a:buBlip>
                <a:blip r:embed="rId2"/>
              </a:buBlip>
            </a:pPr>
            <a:r>
              <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Informatīvais pasākums projektu iesniedzējiem pašvaldībā;</a:t>
            </a:r>
          </a:p>
          <a:p>
            <a:pPr lvl="0" algn="just" fontAlgn="base">
              <a:lnSpc>
                <a:spcPct val="107000"/>
              </a:lnSpc>
              <a:buBlip>
                <a:blip r:embed="rId2"/>
              </a:buBlip>
            </a:pPr>
            <a:r>
              <a:rPr lang="lv-LV" sz="1800" kern="0" dirty="0" err="1">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Proaktīvi</a:t>
            </a:r>
            <a:r>
              <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 uzrunāt potenciālos iesniedzējus;</a:t>
            </a:r>
          </a:p>
          <a:p>
            <a:pPr lvl="0" algn="just" fontAlgn="base">
              <a:lnSpc>
                <a:spcPct val="107000"/>
              </a:lnSpc>
              <a:buBlip>
                <a:blip r:embed="rId2"/>
              </a:buBlip>
            </a:pPr>
            <a:r>
              <a:rPr lang="lv-LV" sz="1800" kern="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Skolu/BJC iesaiste – sadarbības partneri;</a:t>
            </a:r>
            <a:endPar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endParaRPr>
          </a:p>
          <a:p>
            <a:pPr lvl="0" algn="just" fontAlgn="base">
              <a:lnSpc>
                <a:spcPct val="107000"/>
              </a:lnSpc>
              <a:buBlip>
                <a:blip r:embed="rId2"/>
              </a:buBlip>
            </a:pPr>
            <a:r>
              <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Informācija vietējos medijos;</a:t>
            </a:r>
          </a:p>
          <a:p>
            <a:pPr lvl="0" algn="just" fontAlgn="base">
              <a:lnSpc>
                <a:spcPct val="107000"/>
              </a:lnSpc>
              <a:buBlip>
                <a:blip r:embed="rId2"/>
              </a:buBlip>
            </a:pPr>
            <a:r>
              <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Konsultācijas (projekta iesniedzējs – pašvaldība - </a:t>
            </a:r>
            <a:r>
              <a:rPr lang="lv-LV" sz="1800" kern="0" dirty="0" err="1">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PuMPuRS</a:t>
            </a:r>
            <a:r>
              <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a:t>
            </a:r>
          </a:p>
          <a:p>
            <a:pPr lvl="0" algn="just" fontAlgn="base">
              <a:lnSpc>
                <a:spcPct val="107000"/>
              </a:lnSpc>
              <a:buBlip>
                <a:blip r:embed="rId2"/>
              </a:buBlip>
            </a:pPr>
            <a:endParaRPr lang="lv-LV" sz="18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endParaRPr>
          </a:p>
          <a:p>
            <a:pPr marL="0" indent="0">
              <a:buNone/>
            </a:pPr>
            <a:endParaRPr lang="lv-LV"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98477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Projektu vērtēšana</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907704" y="1340768"/>
            <a:ext cx="6840760" cy="3384376"/>
          </a:xfrm>
        </p:spPr>
        <p:txBody>
          <a:bodyPr/>
          <a:lstStyle/>
          <a:p>
            <a:r>
              <a:rPr lang="lv-LV" sz="2200" dirty="0">
                <a:latin typeface="Verdana" panose="020B0604030504040204" pitchFamily="34" charset="0"/>
                <a:ea typeface="Verdana" panose="020B0604030504040204" pitchFamily="34" charset="0"/>
              </a:rPr>
              <a:t>Pašvaldība izveido vērtēšanas komisiju vismaz 3 cilvēku sastāvā un </a:t>
            </a:r>
          </a:p>
          <a:p>
            <a:pPr lvl="1"/>
            <a:r>
              <a:rPr lang="lv-LV" sz="2200" dirty="0">
                <a:latin typeface="Verdana" panose="020B0604030504040204" pitchFamily="34" charset="0"/>
                <a:ea typeface="Verdana" panose="020B0604030504040204" pitchFamily="34" charset="0"/>
              </a:rPr>
              <a:t>informē projektu </a:t>
            </a:r>
            <a:r>
              <a:rPr lang="lv-LV" sz="2200" dirty="0" err="1">
                <a:latin typeface="Verdana" panose="020B0604030504040204" pitchFamily="34" charset="0"/>
                <a:ea typeface="Verdana" panose="020B0604030504040204" pitchFamily="34" charset="0"/>
              </a:rPr>
              <a:t>PuMPuRS</a:t>
            </a:r>
            <a:r>
              <a:rPr lang="lv-LV" sz="2200" dirty="0">
                <a:latin typeface="Verdana" panose="020B0604030504040204" pitchFamily="34" charset="0"/>
                <a:ea typeface="Verdana" panose="020B0604030504040204" pitchFamily="34" charset="0"/>
              </a:rPr>
              <a:t> par konkursa komisiju sanāksmju datumiem;</a:t>
            </a:r>
          </a:p>
          <a:p>
            <a:pPr lvl="1"/>
            <a:r>
              <a:rPr lang="lv-LV" sz="2200" dirty="0">
                <a:latin typeface="Verdana" panose="020B0604030504040204" pitchFamily="34" charset="0"/>
                <a:ea typeface="Verdana" panose="020B0604030504040204" pitchFamily="34" charset="0"/>
              </a:rPr>
              <a:t>projekta </a:t>
            </a:r>
            <a:r>
              <a:rPr lang="lv-LV" sz="2200" dirty="0" err="1">
                <a:latin typeface="Verdana" panose="020B0604030504040204" pitchFamily="34" charset="0"/>
                <a:ea typeface="Verdana" panose="020B0604030504040204" pitchFamily="34" charset="0"/>
              </a:rPr>
              <a:t>PuMPuRS</a:t>
            </a:r>
            <a:r>
              <a:rPr lang="lv-LV" sz="2200" dirty="0">
                <a:latin typeface="Verdana" panose="020B0604030504040204" pitchFamily="34" charset="0"/>
                <a:ea typeface="Verdana" panose="020B0604030504040204" pitchFamily="34" charset="0"/>
              </a:rPr>
              <a:t> īstenošanas personālam ir tiesības piedalīties komisijas sēdēs novērotāja statusā.</a:t>
            </a:r>
          </a:p>
          <a:p>
            <a:pPr lvl="1"/>
            <a:endParaRPr lang="lv-LV" sz="2200" dirty="0">
              <a:latin typeface="Verdana" panose="020B0604030504040204" pitchFamily="34" charset="0"/>
              <a:ea typeface="Verdana" panose="020B0604030504040204" pitchFamily="34" charset="0"/>
            </a:endParaRPr>
          </a:p>
          <a:p>
            <a:r>
              <a:rPr lang="lv-LV" sz="2200" dirty="0">
                <a:latin typeface="Verdana" panose="020B0604030504040204" pitchFamily="34" charset="0"/>
                <a:ea typeface="Verdana" panose="020B0604030504040204" pitchFamily="34" charset="0"/>
              </a:rPr>
              <a:t>Komisija pieņem lēmumu par:</a:t>
            </a:r>
          </a:p>
          <a:p>
            <a:pPr lvl="1"/>
            <a:r>
              <a:rPr lang="lv-LV" sz="2000" dirty="0">
                <a:latin typeface="Verdana" panose="020B0604030504040204" pitchFamily="34" charset="0"/>
                <a:ea typeface="Verdana" panose="020B0604030504040204" pitchFamily="34" charset="0"/>
              </a:rPr>
              <a:t>projekta iesniegumu apstiprināšanu;</a:t>
            </a:r>
          </a:p>
          <a:p>
            <a:pPr lvl="1"/>
            <a:r>
              <a:rPr lang="lv-LV" sz="2000" dirty="0">
                <a:latin typeface="Verdana" panose="020B0604030504040204" pitchFamily="34" charset="0"/>
                <a:ea typeface="Verdana" panose="020B0604030504040204" pitchFamily="34" charset="0"/>
              </a:rPr>
              <a:t>apstiprināšanu ar nosacījumu;</a:t>
            </a:r>
          </a:p>
          <a:p>
            <a:pPr lvl="1"/>
            <a:r>
              <a:rPr lang="lv-LV" sz="2000" dirty="0">
                <a:latin typeface="Verdana" panose="020B0604030504040204" pitchFamily="34" charset="0"/>
                <a:ea typeface="Verdana" panose="020B0604030504040204" pitchFamily="34" charset="0"/>
              </a:rPr>
              <a:t>vai projekta iesnieguma noraidīšanu. </a:t>
            </a:r>
          </a:p>
          <a:p>
            <a:pPr marL="0" indent="0">
              <a:buNone/>
            </a:pPr>
            <a:endParaRPr lang="lv-LV" sz="2200" b="1" dirty="0">
              <a:latin typeface="Verdana" panose="020B0604030504040204" pitchFamily="34" charset="0"/>
              <a:ea typeface="Verdana" panose="020B0604030504040204" pitchFamily="34" charset="0"/>
            </a:endParaRPr>
          </a:p>
          <a:p>
            <a:pPr marL="0" indent="0">
              <a:buNone/>
            </a:pPr>
            <a:endParaRPr lang="lv-LV"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20576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7" y="188640"/>
            <a:ext cx="6408712" cy="1066130"/>
          </a:xfrm>
        </p:spPr>
        <p:txBody>
          <a:bodyPr/>
          <a:lstStyle/>
          <a:p>
            <a:br>
              <a:rPr lang="lv-LV" b="1" dirty="0"/>
            </a:br>
            <a:endParaRPr lang="lv-LV" sz="2000" dirty="0">
              <a:latin typeface="Verdana" panose="020B0604030504040204" pitchFamily="34" charset="0"/>
              <a:ea typeface="Verdana" panose="020B0604030504040204" pitchFamily="34" charset="0"/>
            </a:endParaRPr>
          </a:p>
        </p:txBody>
      </p:sp>
      <p:sp>
        <p:nvSpPr>
          <p:cNvPr id="4" name="Content Placeholder 3">
            <a:extLst>
              <a:ext uri="{FF2B5EF4-FFF2-40B4-BE49-F238E27FC236}">
                <a16:creationId xmlns:a16="http://schemas.microsoft.com/office/drawing/2014/main" id="{3F40C79A-792A-42BB-891C-57F8D863A9E0}"/>
              </a:ext>
            </a:extLst>
          </p:cNvPr>
          <p:cNvSpPr>
            <a:spLocks noGrp="1"/>
          </p:cNvSpPr>
          <p:nvPr>
            <p:ph idx="1"/>
          </p:nvPr>
        </p:nvSpPr>
        <p:spPr>
          <a:xfrm>
            <a:off x="683568" y="1700808"/>
            <a:ext cx="8229600" cy="4453955"/>
          </a:xfrm>
        </p:spPr>
        <p:txBody>
          <a:bodyPr/>
          <a:lstStyle/>
          <a:p>
            <a:pPr marL="0" indent="0">
              <a:buNone/>
            </a:pPr>
            <a:r>
              <a:rPr lang="lv-LV" sz="2200" dirty="0">
                <a:latin typeface="Verdana" panose="020B0604030504040204" pitchFamily="34" charset="0"/>
                <a:ea typeface="Verdana" panose="020B0604030504040204" pitchFamily="34" charset="0"/>
              </a:rPr>
              <a:t>Pieņemot lēmumu par jaunatnes iniciatīvu projekta iesnieguma un noslēguma pārskata apstiprināšanu, pašvaldība izvērtē:</a:t>
            </a:r>
          </a:p>
          <a:p>
            <a:r>
              <a:rPr lang="lv-LV" sz="2200" dirty="0">
                <a:latin typeface="Verdana" panose="020B0604030504040204" pitchFamily="34" charset="0"/>
                <a:ea typeface="Verdana" panose="020B0604030504040204" pitchFamily="34" charset="0"/>
              </a:rPr>
              <a:t>jaunatnes iniciatīvu projektā iesaistītās mērķa grupas lielumu, tai plānoto un īstenoto pasākumu mērogu, kā arī jaunatnes iniciatīvu projekta īstenošanas vietu un termiņu jaunatnes iniciatīvu projektam pieejamā finansējuma ietvaros;</a:t>
            </a:r>
          </a:p>
          <a:p>
            <a:r>
              <a:rPr lang="lv-LV" sz="2200" dirty="0">
                <a:latin typeface="Verdana" panose="020B0604030504040204" pitchFamily="34" charset="0"/>
                <a:ea typeface="Verdana" panose="020B0604030504040204" pitchFamily="34" charset="0"/>
              </a:rPr>
              <a:t>plānoto un faktiski veikto pasākumu ietekmi uz jaunatnes iniciatīvu projekta un </a:t>
            </a:r>
            <a:r>
              <a:rPr lang="lv-LV" sz="2200" dirty="0" err="1">
                <a:latin typeface="Verdana" panose="020B0604030504040204" pitchFamily="34" charset="0"/>
                <a:ea typeface="Verdana" panose="020B0604030504040204" pitchFamily="34" charset="0"/>
              </a:rPr>
              <a:t>PuMPuRa</a:t>
            </a:r>
            <a:r>
              <a:rPr lang="lv-LV" sz="2200" dirty="0">
                <a:latin typeface="Verdana" panose="020B0604030504040204" pitchFamily="34" charset="0"/>
                <a:ea typeface="Verdana" panose="020B0604030504040204" pitchFamily="34" charset="0"/>
              </a:rPr>
              <a:t> mērķa sasniegšanu.</a:t>
            </a:r>
          </a:p>
          <a:p>
            <a:endParaRPr lang="lv-LV" sz="2200" dirty="0">
              <a:latin typeface="Verdana" panose="020B0604030504040204" pitchFamily="34" charset="0"/>
              <a:ea typeface="Verdana" panose="020B0604030504040204" pitchFamily="34" charset="0"/>
            </a:endParaRPr>
          </a:p>
        </p:txBody>
      </p:sp>
      <p:sp>
        <p:nvSpPr>
          <p:cNvPr id="5" name="Title 1">
            <a:extLst>
              <a:ext uri="{FF2B5EF4-FFF2-40B4-BE49-F238E27FC236}">
                <a16:creationId xmlns:a16="http://schemas.microsoft.com/office/drawing/2014/main" id="{592F14CC-CB9A-4A95-876B-C022EC487604}"/>
              </a:ext>
            </a:extLst>
          </p:cNvPr>
          <p:cNvSpPr txBox="1">
            <a:spLocks/>
          </p:cNvSpPr>
          <p:nvPr/>
        </p:nvSpPr>
        <p:spPr>
          <a:xfrm>
            <a:off x="2195736" y="350332"/>
            <a:ext cx="6408712" cy="106613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3600" b="1">
                <a:latin typeface="Verdana" panose="020B0604030504040204" pitchFamily="34" charset="0"/>
                <a:ea typeface="Verdana" panose="020B0604030504040204" pitchFamily="34" charset="0"/>
              </a:rPr>
              <a:t>Projektu vērtēšana</a:t>
            </a:r>
            <a:br>
              <a:rPr lang="lv-LV" b="1"/>
            </a:b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65163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Projektu vērtēšana</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331640" y="2060848"/>
            <a:ext cx="7416824" cy="4133622"/>
          </a:xfrm>
        </p:spPr>
        <p:txBody>
          <a:bodyPr/>
          <a:lstStyle/>
          <a:p>
            <a:pPr marL="0" indent="0">
              <a:buNone/>
            </a:pPr>
            <a:endParaRPr lang="lv-LV" sz="2000" b="1" dirty="0">
              <a:latin typeface="Verdana" panose="020B0604030504040204" pitchFamily="34" charset="0"/>
              <a:ea typeface="Verdana" panose="020B0604030504040204" pitchFamily="34" charset="0"/>
            </a:endParaRPr>
          </a:p>
          <a:p>
            <a:pPr marL="0" indent="0">
              <a:buNone/>
            </a:pPr>
            <a:r>
              <a:rPr lang="lv-LV" sz="2200" dirty="0">
                <a:latin typeface="Verdana" panose="020B0604030504040204" pitchFamily="34" charset="0"/>
                <a:ea typeface="Verdana" panose="020B0604030504040204" pitchFamily="34" charset="0"/>
              </a:rPr>
              <a:t>Lēmums tiek pieņemts mēneša laikā pēc projektu iesniegumu iesniegšanas termiņa beigām!</a:t>
            </a:r>
          </a:p>
          <a:p>
            <a:pPr marL="0" indent="0">
              <a:buNone/>
            </a:pPr>
            <a:endParaRPr lang="lv-LV" sz="2200" dirty="0">
              <a:latin typeface="Verdana" panose="020B0604030504040204" pitchFamily="34" charset="0"/>
              <a:ea typeface="Verdana" panose="020B0604030504040204" pitchFamily="34" charset="0"/>
            </a:endParaRPr>
          </a:p>
          <a:p>
            <a:pPr marL="0" indent="0">
              <a:buNone/>
            </a:pPr>
            <a:endParaRPr lang="lv-LV" sz="2200" dirty="0">
              <a:latin typeface="Verdana" panose="020B0604030504040204" pitchFamily="34" charset="0"/>
              <a:ea typeface="Verdana" panose="020B0604030504040204" pitchFamily="34" charset="0"/>
            </a:endParaRPr>
          </a:p>
          <a:p>
            <a:pPr marL="0" indent="0">
              <a:buNone/>
            </a:pPr>
            <a:r>
              <a:rPr lang="lv-LV" sz="2200" dirty="0">
                <a:latin typeface="Verdana" panose="020B0604030504040204" pitchFamily="34" charset="0"/>
                <a:ea typeface="Verdana" panose="020B0604030504040204" pitchFamily="34" charset="0"/>
              </a:rPr>
              <a:t>Izmantot -  Informatīvo materiālu pašvaldībām par JIP vērtēšanu!</a:t>
            </a:r>
          </a:p>
          <a:p>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03214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Rezultātu paziņošana</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259632" y="1988840"/>
            <a:ext cx="7488832" cy="4180150"/>
          </a:xfrm>
        </p:spPr>
        <p:txBody>
          <a:bodyPr/>
          <a:lstStyle/>
          <a:p>
            <a:pPr marL="0" indent="0">
              <a:buNone/>
            </a:pPr>
            <a:endParaRPr lang="lv-LV" sz="2000">
              <a:latin typeface="Verdana" panose="020B0604030504040204" pitchFamily="34" charset="0"/>
              <a:ea typeface="Verdana" panose="020B0604030504040204" pitchFamily="34" charset="0"/>
            </a:endParaRPr>
          </a:p>
          <a:p>
            <a:r>
              <a:rPr lang="lv-LV" sz="2000">
                <a:latin typeface="Verdana" panose="020B0604030504040204" pitchFamily="34" charset="0"/>
                <a:ea typeface="Verdana" panose="020B0604030504040204" pitchFamily="34" charset="0"/>
              </a:rPr>
              <a:t>Pašvaldība saskaņo apstiprinātos projektus ar PuMPuRa īstenošanas personālu (ievietojot tos datubāzē – Projekta kartītē).</a:t>
            </a:r>
          </a:p>
          <a:p>
            <a:endParaRPr lang="lv-LV" sz="2000">
              <a:latin typeface="Verdana" panose="020B0604030504040204" pitchFamily="34" charset="0"/>
              <a:ea typeface="Verdana" panose="020B0604030504040204" pitchFamily="34" charset="0"/>
            </a:endParaRPr>
          </a:p>
          <a:p>
            <a:r>
              <a:rPr lang="lv-LV" sz="2000">
                <a:latin typeface="Verdana" panose="020B0604030504040204" pitchFamily="34" charset="0"/>
                <a:ea typeface="Verdana" panose="020B0604030504040204" pitchFamily="34" charset="0"/>
              </a:rPr>
              <a:t>Pašvaldība </a:t>
            </a:r>
            <a:r>
              <a:rPr lang="lv-LV" sz="2000" dirty="0">
                <a:latin typeface="Verdana" panose="020B0604030504040204" pitchFamily="34" charset="0"/>
                <a:ea typeface="Verdana" panose="020B0604030504040204" pitchFamily="34" charset="0"/>
              </a:rPr>
              <a:t>publicē paziņojumu par atklāta projektu konkursa rezultātiem pašvaldības tīmekļa vietnē un </a:t>
            </a:r>
            <a:r>
              <a:rPr lang="lv-LV" sz="2000">
                <a:latin typeface="Verdana" panose="020B0604030504040204" pitchFamily="34" charset="0"/>
                <a:ea typeface="Verdana" panose="020B0604030504040204" pitchFamily="34" charset="0"/>
              </a:rPr>
              <a:t>informē iesniedzējus – pēc PUMPURS saskaņojuma.</a:t>
            </a:r>
            <a:endParaRPr lang="lv-LV" sz="2000" dirty="0">
              <a:latin typeface="Verdana" panose="020B0604030504040204" pitchFamily="34" charset="0"/>
              <a:ea typeface="Verdana" panose="020B0604030504040204" pitchFamily="34" charset="0"/>
            </a:endParaRPr>
          </a:p>
          <a:p>
            <a:pPr marL="0" indent="0">
              <a:buNone/>
            </a:pP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45840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Līgumu slēgšana</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835696" y="1916831"/>
            <a:ext cx="6984776" cy="4176465"/>
          </a:xfrm>
        </p:spPr>
        <p:txBody>
          <a:bodyPr/>
          <a:lstStyle/>
          <a:p>
            <a:pPr>
              <a:buFont typeface="Wingdings" panose="05000000000000000000" pitchFamily="2" charset="2"/>
              <a:buChar char="§"/>
            </a:pPr>
            <a:r>
              <a:rPr lang="lv-LV" sz="2400" dirty="0">
                <a:latin typeface="Verdana" panose="020B0604030504040204" pitchFamily="34" charset="0"/>
                <a:ea typeface="Verdana" panose="020B0604030504040204" pitchFamily="34" charset="0"/>
              </a:rPr>
              <a:t>Pašvaldība slēdz līgumu, </a:t>
            </a:r>
            <a:r>
              <a:rPr lang="lv-LV" sz="2400" u="sng" dirty="0">
                <a:latin typeface="Verdana" panose="020B0604030504040204" pitchFamily="34" charset="0"/>
                <a:ea typeface="Verdana" panose="020B0604030504040204" pitchFamily="34" charset="0"/>
              </a:rPr>
              <a:t>pēc saņemtā apstiprinājuma no </a:t>
            </a:r>
            <a:r>
              <a:rPr lang="lv-LV" sz="2400" u="sng" dirty="0" err="1">
                <a:latin typeface="Verdana" panose="020B0604030504040204" pitchFamily="34" charset="0"/>
                <a:ea typeface="Verdana" panose="020B0604030504040204" pitchFamily="34" charset="0"/>
              </a:rPr>
              <a:t>PuMPuRS</a:t>
            </a:r>
            <a:r>
              <a:rPr lang="lv-LV" sz="2400" u="sng" dirty="0">
                <a:latin typeface="Verdana" panose="020B0604030504040204" pitchFamily="34" charset="0"/>
                <a:ea typeface="Verdana" panose="020B0604030504040204" pitchFamily="34" charset="0"/>
              </a:rPr>
              <a:t> eksperta,</a:t>
            </a:r>
            <a:r>
              <a:rPr lang="lv-LV" sz="2400" dirty="0">
                <a:latin typeface="Verdana" panose="020B0604030504040204" pitchFamily="34" charset="0"/>
                <a:ea typeface="Verdana" panose="020B0604030504040204" pitchFamily="34" charset="0"/>
              </a:rPr>
              <a:t> ar projekta iesniedzējiem par projekta īstenošanu;</a:t>
            </a:r>
          </a:p>
          <a:p>
            <a:pPr>
              <a:buFont typeface="Wingdings" panose="05000000000000000000" pitchFamily="2" charset="2"/>
              <a:buChar char="§"/>
            </a:pPr>
            <a:endParaRPr lang="lv-LV" sz="24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400" dirty="0">
                <a:latin typeface="Verdana" panose="020B0604030504040204" pitchFamily="34" charset="0"/>
                <a:ea typeface="Verdana" panose="020B0604030504040204" pitchFamily="34" charset="0"/>
              </a:rPr>
              <a:t>Līguma paraugs ir atrodams pumpurs.lv (var izmantot savu vai mainīt, ievērojot Nolikuma nosacījumus);</a:t>
            </a:r>
          </a:p>
          <a:p>
            <a:pPr>
              <a:buFont typeface="Wingdings" panose="05000000000000000000" pitchFamily="2" charset="2"/>
              <a:buChar char="§"/>
            </a:pPr>
            <a:endParaRPr lang="lv-LV" sz="24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400" dirty="0">
                <a:latin typeface="Verdana" panose="020B0604030504040204" pitchFamily="34" charset="0"/>
                <a:ea typeface="Verdana" panose="020B0604030504040204" pitchFamily="34" charset="0"/>
              </a:rPr>
              <a:t>Pašvaldība pievieno </a:t>
            </a:r>
            <a:r>
              <a:rPr lang="lv-LV" sz="2400">
                <a:latin typeface="Verdana" panose="020B0604030504040204" pitchFamily="34" charset="0"/>
                <a:ea typeface="Verdana" panose="020B0604030504040204" pitchFamily="34" charset="0"/>
              </a:rPr>
              <a:t>līgumu datubāzē (pie attiecīgā projekta).</a:t>
            </a:r>
            <a:endParaRPr lang="lv-LV"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3387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3B746167-EFB2-4DBC-BBE7-5D01C8FC08EF}"/>
              </a:ext>
            </a:extLst>
          </p:cNvPr>
          <p:cNvSpPr/>
          <p:nvPr/>
        </p:nvSpPr>
        <p:spPr>
          <a:xfrm>
            <a:off x="2339752" y="308554"/>
            <a:ext cx="6552728"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altLang="lv-LV"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Projekts „Atbalsts priekšlaicīgas mācību pārtraukšanas samazināšanai</a:t>
            </a:r>
            <a:r>
              <a:rPr kumimoji="0" lang="lv-LV" alt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lv-LV" altLang="en-US" sz="20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PuMPuRS</a:t>
            </a:r>
            <a:r>
              <a:rPr kumimoji="0" lang="lv-LV" alt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Nr. </a:t>
            </a: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8.3.4.0/16/I/001</a:t>
            </a:r>
            <a:endParaRPr kumimoji="0" lang="en-US"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5" name="Taisnstūris 4">
            <a:extLst>
              <a:ext uri="{FF2B5EF4-FFF2-40B4-BE49-F238E27FC236}">
                <a16:creationId xmlns:a16="http://schemas.microsoft.com/office/drawing/2014/main" id="{CDE8737C-9434-4751-B703-323381C39760}"/>
              </a:ext>
            </a:extLst>
          </p:cNvPr>
          <p:cNvSpPr/>
          <p:nvPr/>
        </p:nvSpPr>
        <p:spPr>
          <a:xfrm>
            <a:off x="611560" y="2132856"/>
            <a:ext cx="7848872" cy="2624308"/>
          </a:xfrm>
          <a:prstGeom prst="rect">
            <a:avLst/>
          </a:prstGeom>
        </p:spPr>
        <p:txBody>
          <a:bodyPr wrap="square">
            <a:spAutoFit/>
          </a:bodyPr>
          <a:lstStyle/>
          <a:p>
            <a:pPr marL="0" marR="0" lvl="0" indent="0" algn="l" defTabSz="914400" rtl="0" eaLnBrk="1" fontAlgn="auto" latinLnBrk="0" hangingPunct="1">
              <a:lnSpc>
                <a:spcPct val="90000"/>
              </a:lnSpc>
              <a:spcBef>
                <a:spcPts val="750"/>
              </a:spcBef>
              <a:spcAft>
                <a:spcPts val="0"/>
              </a:spcAft>
              <a:buClrTx/>
              <a:buSzTx/>
              <a:buFontTx/>
              <a:buNone/>
              <a:tabLst/>
              <a:defRPr/>
            </a:pPr>
            <a:r>
              <a:rPr kumimoji="0" lang="lv-LV" alt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Projekta īstenošanas laiks</a:t>
            </a:r>
            <a:r>
              <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b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0</a:t>
            </a:r>
            <a: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3</a:t>
            </a:r>
            <a:r>
              <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/2017 </a:t>
            </a:r>
            <a:r>
              <a:rPr kumimoji="0" lang="en-US" altLang="lv-LV"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12/202</a:t>
            </a:r>
            <a:r>
              <a:rPr kumimoji="0" lang="lv-LV" altLang="lv-LV"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3</a:t>
            </a:r>
            <a:r>
              <a:rPr kumimoji="0" lang="en-US" altLang="lv-LV"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altLang="lv-LV"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7</a:t>
            </a:r>
            <a:r>
              <a:rPr kumimoji="0" lang="en-US" altLang="lv-LV"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gadi</a:t>
            </a:r>
            <a:r>
              <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endPar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90000"/>
              </a:lnSpc>
              <a:spcBef>
                <a:spcPts val="750"/>
              </a:spcBef>
              <a:spcAft>
                <a:spcPts val="0"/>
              </a:spcAft>
              <a:buClrTx/>
              <a:buSzTx/>
              <a:buFontTx/>
              <a:buNone/>
              <a:tabLst/>
              <a:defRPr/>
            </a:pPr>
            <a:endPar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90000"/>
              </a:lnSpc>
              <a:spcBef>
                <a:spcPts val="750"/>
              </a:spcBef>
              <a:spcAft>
                <a:spcPts val="0"/>
              </a:spcAft>
              <a:buClrTx/>
              <a:buSzTx/>
              <a:buFontTx/>
              <a:buNone/>
              <a:tabLst/>
              <a:defRPr/>
            </a:pPr>
            <a:r>
              <a:rPr kumimoji="0" lang="lv-LV" alt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Finansējuma saņēmējs</a:t>
            </a:r>
            <a:r>
              <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b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Izglītības kvalitātes valsts dienests</a:t>
            </a:r>
            <a:r>
              <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sadarbībā ar novadu pašvaldībām un valsts profesionālās izglītības iestādēm.</a:t>
            </a:r>
            <a:endPar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55230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Datubāze</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907704" y="1340768"/>
            <a:ext cx="6840760" cy="4853702"/>
          </a:xfrm>
        </p:spPr>
        <p:txBody>
          <a:bodyPr/>
          <a:lstStyle/>
          <a:p>
            <a:pPr marL="0" indent="0">
              <a:buNone/>
            </a:pPr>
            <a:endParaRPr lang="lv-LV" sz="2200" dirty="0">
              <a:latin typeface="Verdana" panose="020B0604030504040204" pitchFamily="34" charset="0"/>
              <a:ea typeface="Verdana" panose="020B0604030504040204" pitchFamily="34" charset="0"/>
            </a:endParaRPr>
          </a:p>
          <a:p>
            <a:r>
              <a:rPr lang="lv-LV" sz="2200" dirty="0">
                <a:latin typeface="Verdana" panose="020B0604030504040204" pitchFamily="34" charset="0"/>
                <a:ea typeface="Verdana" panose="020B0604030504040204" pitchFamily="34" charset="0"/>
              </a:rPr>
              <a:t>Datubāzē lietotājs autorizējas saitē </a:t>
            </a:r>
            <a:r>
              <a:rPr lang="lv-LV" sz="2200" u="sng" dirty="0">
                <a:latin typeface="Verdana" panose="020B0604030504040204" pitchFamily="34" charset="0"/>
                <a:ea typeface="Verdana" panose="020B0604030504040204" pitchFamily="34" charset="0"/>
                <a:hlinkClick r:id="rId2"/>
              </a:rPr>
              <a:t>ap.izm.gov.lv</a:t>
            </a:r>
            <a:r>
              <a:rPr lang="lv-LV" sz="2200" dirty="0">
                <a:latin typeface="Verdana" panose="020B0604030504040204" pitchFamily="34" charset="0"/>
                <a:ea typeface="Verdana" panose="020B0604030504040204" pitchFamily="34" charset="0"/>
              </a:rPr>
              <a:t>, izmantojot Latvija.lv autorizācijas rīkus. </a:t>
            </a:r>
          </a:p>
          <a:p>
            <a:endParaRPr lang="lv-LV" sz="2200" dirty="0">
              <a:latin typeface="Verdana" panose="020B0604030504040204" pitchFamily="34" charset="0"/>
              <a:ea typeface="Verdana" panose="020B0604030504040204" pitchFamily="34" charset="0"/>
            </a:endParaRPr>
          </a:p>
          <a:p>
            <a:r>
              <a:rPr lang="lv-LV" sz="2200" dirty="0" err="1">
                <a:latin typeface="Verdana" panose="020B0604030504040204" pitchFamily="34" charset="0"/>
                <a:ea typeface="Verdana" panose="020B0604030504040204" pitchFamily="34" charset="0"/>
              </a:rPr>
              <a:t>Videopamācība</a:t>
            </a:r>
            <a:r>
              <a:rPr lang="lv-LV" sz="2200" dirty="0">
                <a:latin typeface="Verdana" panose="020B0604030504040204" pitchFamily="34" charset="0"/>
                <a:ea typeface="Verdana" panose="020B0604030504040204" pitchFamily="34" charset="0"/>
              </a:rPr>
              <a:t> par darbu datubāzē: </a:t>
            </a:r>
            <a:r>
              <a:rPr lang="lv-LV" sz="2200" u="sng" dirty="0">
                <a:latin typeface="Verdana" panose="020B0604030504040204" pitchFamily="34" charset="0"/>
                <a:ea typeface="Verdana" panose="020B0604030504040204" pitchFamily="34" charset="0"/>
                <a:hlinkClick r:id="rId3"/>
              </a:rPr>
              <a:t>http://pumpurs.lv/lv/pumpurs-dos-jaunatnes-iniciativu-projekti</a:t>
            </a:r>
            <a:endParaRPr lang="lv-LV" sz="2200" dirty="0">
              <a:latin typeface="Verdana" panose="020B0604030504040204" pitchFamily="34" charset="0"/>
              <a:ea typeface="Verdana" panose="020B0604030504040204" pitchFamily="34" charset="0"/>
            </a:endParaRPr>
          </a:p>
          <a:p>
            <a:pPr marL="0" indent="0">
              <a:buNone/>
            </a:pPr>
            <a:endParaRPr lang="lv-LV" sz="2200" dirty="0">
              <a:latin typeface="Verdana" panose="020B0604030504040204" pitchFamily="34" charset="0"/>
              <a:ea typeface="Verdana" panose="020B0604030504040204" pitchFamily="34" charset="0"/>
            </a:endParaRPr>
          </a:p>
          <a:p>
            <a:pPr marL="0" indent="0">
              <a:buNone/>
            </a:pPr>
            <a:endParaRPr lang="lv-LV" sz="2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8788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195736" y="350332"/>
            <a:ext cx="6408712" cy="1066130"/>
          </a:xfrm>
        </p:spPr>
        <p:txBody>
          <a:bodyPr/>
          <a:lstStyle/>
          <a:p>
            <a:r>
              <a:rPr lang="lv-LV" sz="3600" b="1" dirty="0">
                <a:latin typeface="Verdana" panose="020B0604030504040204" pitchFamily="34" charset="0"/>
                <a:ea typeface="Verdana" panose="020B0604030504040204" pitchFamily="34" charset="0"/>
              </a:rPr>
              <a:t>Datubāze</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907704" y="1340768"/>
            <a:ext cx="6840760" cy="4853702"/>
          </a:xfrm>
        </p:spPr>
        <p:txBody>
          <a:bodyPr/>
          <a:lstStyle/>
          <a:p>
            <a:pPr marL="0" indent="0">
              <a:buNone/>
            </a:pPr>
            <a:endParaRPr lang="lv-LV" sz="2000" dirty="0">
              <a:latin typeface="Verdana" panose="020B0604030504040204" pitchFamily="34" charset="0"/>
              <a:ea typeface="Verdana" panose="020B0604030504040204" pitchFamily="34" charset="0"/>
            </a:endParaRPr>
          </a:p>
          <a:p>
            <a:pPr marL="0" indent="0">
              <a:buNone/>
            </a:pPr>
            <a:endParaRPr lang="lv-LV" sz="2000" dirty="0">
              <a:latin typeface="Verdana" panose="020B0604030504040204" pitchFamily="34" charset="0"/>
              <a:ea typeface="Verdana" panose="020B0604030504040204" pitchFamily="34" charset="0"/>
            </a:endParaRPr>
          </a:p>
          <a:p>
            <a:pPr>
              <a:buFontTx/>
              <a:buChar char="-"/>
            </a:pPr>
            <a:r>
              <a:rPr lang="lv-LV">
                <a:latin typeface="Verdana" panose="020B0604030504040204" pitchFamily="34" charset="0"/>
                <a:ea typeface="Verdana" panose="020B0604030504040204" pitchFamily="34" charset="0"/>
              </a:rPr>
              <a:t>Konkursa kartīte</a:t>
            </a:r>
            <a:endParaRPr lang="lv-LV" dirty="0">
              <a:latin typeface="Verdana" panose="020B0604030504040204" pitchFamily="34" charset="0"/>
              <a:ea typeface="Verdana" panose="020B0604030504040204" pitchFamily="34" charset="0"/>
            </a:endParaRPr>
          </a:p>
          <a:p>
            <a:pPr>
              <a:buFontTx/>
              <a:buChar char="-"/>
            </a:pPr>
            <a:r>
              <a:rPr lang="lv-LV">
                <a:latin typeface="Verdana" panose="020B0604030504040204" pitchFamily="34" charset="0"/>
                <a:ea typeface="Verdana" panose="020B0604030504040204" pitchFamily="34" charset="0"/>
              </a:rPr>
              <a:t>Projekta kartīte</a:t>
            </a:r>
            <a:endParaRPr lang="lv-LV" dirty="0">
              <a:latin typeface="Verdana" panose="020B0604030504040204" pitchFamily="34" charset="0"/>
              <a:ea typeface="Verdana" panose="020B0604030504040204" pitchFamily="34" charset="0"/>
            </a:endParaRPr>
          </a:p>
          <a:p>
            <a:pPr>
              <a:buFontTx/>
              <a:buChar char="-"/>
            </a:pPr>
            <a:r>
              <a:rPr lang="lv-LV" sz="3200" dirty="0">
                <a:latin typeface="Verdana" panose="020B0604030504040204" pitchFamily="34" charset="0"/>
                <a:ea typeface="Verdana" panose="020B0604030504040204" pitchFamily="34" charset="0"/>
              </a:rPr>
              <a:t>Projekta atskaite</a:t>
            </a:r>
          </a:p>
          <a:p>
            <a:pPr>
              <a:buFontTx/>
              <a:buChar char="-"/>
            </a:pPr>
            <a:endParaRPr lang="lv-LV" dirty="0">
              <a:latin typeface="Verdana" panose="020B0604030504040204" pitchFamily="34" charset="0"/>
              <a:ea typeface="Verdana" panose="020B0604030504040204" pitchFamily="34" charset="0"/>
            </a:endParaRPr>
          </a:p>
          <a:p>
            <a:pPr marL="0" indent="0">
              <a:buNone/>
            </a:pPr>
            <a:r>
              <a:rPr lang="lv-LV" sz="3200" dirty="0">
                <a:latin typeface="Verdana" panose="020B0604030504040204" pitchFamily="34" charset="0"/>
                <a:ea typeface="Verdana" panose="020B0604030504040204" pitchFamily="34" charset="0"/>
              </a:rPr>
              <a:t> Sekot statusa maiņai!</a:t>
            </a:r>
          </a:p>
          <a:p>
            <a:pPr marL="0" indent="0">
              <a:buNone/>
            </a:pP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56471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267744" y="476672"/>
            <a:ext cx="5688632" cy="1066130"/>
          </a:xfrm>
        </p:spPr>
        <p:txBody>
          <a:bodyPr/>
          <a:lstStyle/>
          <a:p>
            <a:r>
              <a:rPr lang="lv-LV" sz="3200" b="1" dirty="0">
                <a:latin typeface="Verdana" panose="020B0604030504040204" pitchFamily="34" charset="0"/>
                <a:ea typeface="Verdana" panose="020B0604030504040204" pitchFamily="34" charset="0"/>
              </a:rPr>
              <a:t>Kopsavilkums par termiņiem</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763688" y="1772816"/>
            <a:ext cx="7272808" cy="4752528"/>
          </a:xfrm>
        </p:spPr>
        <p:txBody>
          <a:bodyPr/>
          <a:lstStyle/>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marL="0" indent="0">
              <a:buNone/>
            </a:pPr>
            <a:r>
              <a:rPr lang="lv-LV" sz="2000" dirty="0">
                <a:latin typeface="Verdana" panose="020B0604030504040204" pitchFamily="34" charset="0"/>
                <a:ea typeface="Verdana" panose="020B0604030504040204" pitchFamily="34" charset="0"/>
              </a:rPr>
              <a:t>Aptuvenais laika plāns:</a:t>
            </a: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Konkursa izsludināšana </a:t>
            </a:r>
            <a:r>
              <a:rPr lang="lv-LV" sz="2000">
                <a:latin typeface="Verdana" panose="020B0604030504040204" pitchFamily="34" charset="0"/>
                <a:ea typeface="Verdana" panose="020B0604030504040204" pitchFamily="34" charset="0"/>
              </a:rPr>
              <a:t>(februāra beigas </a:t>
            </a:r>
            <a:r>
              <a:rPr lang="lv-LV" sz="2000" dirty="0">
                <a:latin typeface="Verdana" panose="020B0604030504040204" pitchFamily="34" charset="0"/>
                <a:ea typeface="Verdana" panose="020B0604030504040204" pitchFamily="34" charset="0"/>
              </a:rPr>
              <a:t>– </a:t>
            </a:r>
            <a:r>
              <a:rPr lang="lv-LV" sz="2000">
                <a:latin typeface="Verdana" panose="020B0604030504040204" pitchFamily="34" charset="0"/>
                <a:ea typeface="Verdana" panose="020B0604030504040204" pitchFamily="34" charset="0"/>
              </a:rPr>
              <a:t>aprīļa vidus – vismaz 30 </a:t>
            </a:r>
            <a:r>
              <a:rPr lang="lv-LV" sz="2000" dirty="0">
                <a:latin typeface="Verdana" panose="020B0604030504040204" pitchFamily="34" charset="0"/>
                <a:ea typeface="Verdana" panose="020B0604030504040204" pitchFamily="34" charset="0"/>
              </a:rPr>
              <a:t>dienas)</a:t>
            </a: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Vērtēšana (2-3 nedēļas, maksimums - mēnesis)</a:t>
            </a: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Apstiprināto projektu izskatīšana </a:t>
            </a:r>
            <a:r>
              <a:rPr lang="lv-LV" sz="2000" dirty="0" err="1">
                <a:latin typeface="Verdana" panose="020B0604030504040204" pitchFamily="34" charset="0"/>
                <a:ea typeface="Verdana" panose="020B0604030504040204" pitchFamily="34" charset="0"/>
              </a:rPr>
              <a:t>PuMPuRa</a:t>
            </a:r>
            <a:r>
              <a:rPr lang="lv-LV" sz="2000" dirty="0">
                <a:latin typeface="Verdana" panose="020B0604030504040204" pitchFamily="34" charset="0"/>
                <a:ea typeface="Verdana" panose="020B0604030504040204" pitchFamily="34" charset="0"/>
              </a:rPr>
              <a:t> datu bāzē (2 nedēļas)</a:t>
            </a: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Līgumu slēgšana (2-3 nedēļas)</a:t>
            </a:r>
          </a:p>
          <a:p>
            <a:pPr>
              <a:buFont typeface="Wingdings" panose="05000000000000000000" pitchFamily="2" charset="2"/>
              <a:buChar char="§"/>
            </a:pPr>
            <a:r>
              <a:rPr lang="lv-LV" sz="2000">
                <a:latin typeface="Verdana" panose="020B0604030504040204" pitchFamily="34" charset="0"/>
                <a:ea typeface="Verdana" panose="020B0604030504040204" pitchFamily="34" charset="0"/>
              </a:rPr>
              <a:t>Avansa maksājumi</a:t>
            </a: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Projektu uzsākšanu iesakām plānot ne ātrāk </a:t>
            </a:r>
            <a:r>
              <a:rPr lang="lv-LV" sz="2000">
                <a:latin typeface="Verdana" panose="020B0604030504040204" pitchFamily="34" charset="0"/>
                <a:ea typeface="Verdana" panose="020B0604030504040204" pitchFamily="34" charset="0"/>
              </a:rPr>
              <a:t>kā 2022. </a:t>
            </a:r>
            <a:r>
              <a:rPr lang="lv-LV" sz="2000" dirty="0">
                <a:latin typeface="Verdana" panose="020B0604030504040204" pitchFamily="34" charset="0"/>
                <a:ea typeface="Verdana" panose="020B0604030504040204" pitchFamily="34" charset="0"/>
              </a:rPr>
              <a:t>gada jūnijs</a:t>
            </a:r>
          </a:p>
        </p:txBody>
      </p:sp>
      <p:sp>
        <p:nvSpPr>
          <p:cNvPr id="4" name="Rectangle 3">
            <a:extLst>
              <a:ext uri="{FF2B5EF4-FFF2-40B4-BE49-F238E27FC236}">
                <a16:creationId xmlns:a16="http://schemas.microsoft.com/office/drawing/2014/main" id="{AD8232E8-6213-4485-BB76-3AD2754209A4}"/>
              </a:ext>
            </a:extLst>
          </p:cNvPr>
          <p:cNvSpPr/>
          <p:nvPr/>
        </p:nvSpPr>
        <p:spPr>
          <a:xfrm>
            <a:off x="1475656" y="1700808"/>
            <a:ext cx="7560840" cy="375552"/>
          </a:xfrm>
          <a:prstGeom prst="rect">
            <a:avLst/>
          </a:prstGeom>
        </p:spPr>
        <p:txBody>
          <a:bodyPr wrap="square">
            <a:spAutoFit/>
          </a:bodyPr>
          <a:lstStyle/>
          <a:p>
            <a:pPr marL="342900" lvl="0" indent="-342900" algn="just" fontAlgn="base">
              <a:lnSpc>
                <a:spcPct val="107000"/>
              </a:lnSpc>
              <a:spcBef>
                <a:spcPts val="1200"/>
              </a:spcBef>
              <a:spcAft>
                <a:spcPts val="0"/>
              </a:spcAft>
              <a:buFont typeface="Symbol" panose="05050102010706020507" pitchFamily="18" charset="2"/>
              <a:buBlip>
                <a:blip r:embed="rId2"/>
              </a:buBlip>
            </a:pPr>
            <a:endParaRPr lang="lv-LV" kern="0" dirty="0">
              <a:effectLst>
                <a:outerShdw sx="0" sy="0">
                  <a:srgbClr val="000000"/>
                </a:outerShdw>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233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75A9C9F-A0D1-47C4-BF3D-AA80B0158F95}"/>
              </a:ext>
            </a:extLst>
          </p:cNvPr>
          <p:cNvSpPr>
            <a:spLocks noGrp="1"/>
          </p:cNvSpPr>
          <p:nvPr>
            <p:ph type="title"/>
          </p:nvPr>
        </p:nvSpPr>
        <p:spPr>
          <a:xfrm>
            <a:off x="2365695" y="381000"/>
            <a:ext cx="6321105" cy="611038"/>
          </a:xfrm>
        </p:spPr>
        <p:txBody>
          <a:bodyPr>
            <a:normAutofit/>
          </a:bodyPr>
          <a:lstStyle/>
          <a:p>
            <a:pPr algn="ctr"/>
            <a:r>
              <a:rPr lang="lv-LV" altLang="lv-LV" sz="3200" dirty="0">
                <a:ea typeface="MS PGothic" panose="020B0600070205080204" pitchFamily="34" charset="-128"/>
              </a:rPr>
              <a:t>Sekojiet aktualitātēm!</a:t>
            </a:r>
          </a:p>
        </p:txBody>
      </p:sp>
      <p:sp>
        <p:nvSpPr>
          <p:cNvPr id="13318" name="Slide Number Placeholder 5">
            <a:extLst>
              <a:ext uri="{FF2B5EF4-FFF2-40B4-BE49-F238E27FC236}">
                <a16:creationId xmlns:a16="http://schemas.microsoft.com/office/drawing/2014/main" id="{5532CC43-6FF9-4E4F-A748-94FCB78F2FAD}"/>
              </a:ext>
            </a:extLst>
          </p:cNvPr>
          <p:cNvSpPr>
            <a:spLocks noGrp="1"/>
          </p:cNvSpPr>
          <p:nvPr>
            <p:ph type="sldNum" sz="quarter" idx="13"/>
          </p:nvPr>
        </p:nvSpPr>
        <p:spPr bwMode="auto">
          <a:xfrm>
            <a:off x="8388424" y="6324600"/>
            <a:ext cx="450776" cy="34476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Font typeface="Arial" panose="020B0604020202020204" pitchFamily="34" charset="0"/>
              <a:buChar char="–"/>
              <a:defRPr sz="29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Font typeface="Arial" panose="020B0604020202020204" pitchFamily="34" charset="0"/>
              <a:buChar char="•"/>
              <a:defRPr sz="25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5pPr>
            <a:lvl6pPr marL="25146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6pPr>
            <a:lvl7pPr marL="29718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7pPr>
            <a:lvl8pPr marL="34290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8pPr>
            <a:lvl9pPr marL="3886200" indent="-228600"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lv-LV" sz="1000" dirty="0">
              <a:solidFill>
                <a:srgbClr val="898989"/>
              </a:solidFill>
              <a:latin typeface="Verdana" panose="020B0604030504040204" pitchFamily="34" charset="0"/>
            </a:endParaRPr>
          </a:p>
        </p:txBody>
      </p:sp>
      <p:sp>
        <p:nvSpPr>
          <p:cNvPr id="4" name="Content Placeholder 3">
            <a:extLst>
              <a:ext uri="{FF2B5EF4-FFF2-40B4-BE49-F238E27FC236}">
                <a16:creationId xmlns:a16="http://schemas.microsoft.com/office/drawing/2014/main" id="{0B509A2E-1D3B-46CC-908A-5FF53F954509}"/>
              </a:ext>
            </a:extLst>
          </p:cNvPr>
          <p:cNvSpPr>
            <a:spLocks noGrp="1"/>
          </p:cNvSpPr>
          <p:nvPr>
            <p:ph idx="1"/>
          </p:nvPr>
        </p:nvSpPr>
        <p:spPr>
          <a:xfrm>
            <a:off x="672860" y="1788545"/>
            <a:ext cx="7861540" cy="2068902"/>
          </a:xfrm>
        </p:spPr>
        <p:txBody>
          <a:bodyPr>
            <a:noAutofit/>
          </a:bodyPr>
          <a:lstStyle/>
          <a:p>
            <a:pPr algn="ctr"/>
            <a:r>
              <a:rPr lang="lv-LV" sz="2400" b="1" dirty="0" err="1">
                <a:hlinkClick r:id="rId2"/>
              </a:rPr>
              <a:t>www.pumpurs.lv</a:t>
            </a:r>
            <a:endParaRPr lang="lv-LV" sz="2400" b="1" dirty="0"/>
          </a:p>
          <a:p>
            <a:pPr algn="ctr"/>
            <a:endParaRPr lang="lv-LV" sz="2400" b="1" dirty="0"/>
          </a:p>
          <a:p>
            <a:pPr algn="ctr"/>
            <a:r>
              <a:rPr lang="lv-LV" sz="2400" b="1" dirty="0" err="1">
                <a:hlinkClick r:id="rId3"/>
              </a:rPr>
              <a:t>www.facebook.com</a:t>
            </a:r>
            <a:r>
              <a:rPr lang="lv-LV" sz="2400" b="1" dirty="0">
                <a:hlinkClick r:id="rId3"/>
              </a:rPr>
              <a:t>/</a:t>
            </a:r>
            <a:r>
              <a:rPr lang="lv-LV" sz="2400" b="1" dirty="0" err="1">
                <a:hlinkClick r:id="rId3"/>
              </a:rPr>
              <a:t>pumpurs.lv</a:t>
            </a:r>
            <a:r>
              <a:rPr lang="lv-LV" sz="2400" b="1" dirty="0">
                <a:hlinkClick r:id="rId3"/>
              </a:rPr>
              <a:t>/</a:t>
            </a:r>
            <a:r>
              <a:rPr lang="lv-LV" sz="2400" b="1" dirty="0"/>
              <a:t> </a:t>
            </a:r>
          </a:p>
          <a:p>
            <a:pPr algn="ctr"/>
            <a:endParaRPr lang="lv-LV" sz="3600" dirty="0"/>
          </a:p>
          <a:p>
            <a:pPr algn="ctr"/>
            <a:r>
              <a:rPr lang="lv-LV" b="1" dirty="0">
                <a:solidFill>
                  <a:srgbClr val="A5BD34"/>
                </a:solidFill>
              </a:rPr>
              <a:t>#</a:t>
            </a:r>
            <a:r>
              <a:rPr lang="lv-LV" b="1" dirty="0" err="1">
                <a:solidFill>
                  <a:srgbClr val="A5BD34"/>
                </a:solidFill>
              </a:rPr>
              <a:t>PuMPuRS</a:t>
            </a:r>
            <a:endParaRPr lang="en-US" b="1" dirty="0">
              <a:solidFill>
                <a:srgbClr val="A5BD34"/>
              </a:solidFill>
            </a:endParaRPr>
          </a:p>
        </p:txBody>
      </p:sp>
    </p:spTree>
    <p:extLst>
      <p:ext uri="{BB962C8B-B14F-4D97-AF65-F5344CB8AC3E}">
        <p14:creationId xmlns:p14="http://schemas.microsoft.com/office/powerpoint/2010/main" val="1679008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3B746167-EFB2-4DBC-BBE7-5D01C8FC08EF}"/>
              </a:ext>
            </a:extLst>
          </p:cNvPr>
          <p:cNvSpPr/>
          <p:nvPr/>
        </p:nvSpPr>
        <p:spPr>
          <a:xfrm>
            <a:off x="2339752" y="308554"/>
            <a:ext cx="6552728"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altLang="lv-LV"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Projekts „Atbalsts priekšlaicīgas mācību pārtraukšanas samazināšanai</a:t>
            </a:r>
            <a:r>
              <a:rPr kumimoji="0" lang="lv-LV" alt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altLang="en-US" sz="20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PuMPuRS</a:t>
            </a:r>
            <a:r>
              <a:rPr kumimoji="0" lang="lv-LV" alt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lv-LV" alt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Nr. </a:t>
            </a:r>
            <a:r>
              <a:rPr kumimoji="0" lang="lv-LV"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8.3.4.0/16/I/001</a:t>
            </a:r>
            <a:endParaRPr kumimoji="0" lang="en-US" altLang="lv-LV"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Taisnstūris 2">
            <a:extLst>
              <a:ext uri="{FF2B5EF4-FFF2-40B4-BE49-F238E27FC236}">
                <a16:creationId xmlns:a16="http://schemas.microsoft.com/office/drawing/2014/main" id="{0D124681-C24F-4F09-91B2-A17F13807488}"/>
              </a:ext>
            </a:extLst>
          </p:cNvPr>
          <p:cNvSpPr/>
          <p:nvPr/>
        </p:nvSpPr>
        <p:spPr>
          <a:xfrm>
            <a:off x="1043608" y="2356853"/>
            <a:ext cx="8100392" cy="1627112"/>
          </a:xfrm>
          <a:prstGeom prst="rect">
            <a:avLst/>
          </a:prstGeom>
        </p:spPr>
        <p:txBody>
          <a:bodyPr wrap="square">
            <a:spAutoFit/>
          </a:bodyPr>
          <a:lstStyle/>
          <a:p>
            <a:pPr marL="0" marR="0" lvl="0" indent="0" algn="l" defTabSz="914400" rtl="0" eaLnBrk="1" fontAlgn="auto" latinLnBrk="0" hangingPunct="1">
              <a:lnSpc>
                <a:spcPct val="90000"/>
              </a:lnSpc>
              <a:spcBef>
                <a:spcPts val="750"/>
              </a:spcBef>
              <a:spcAft>
                <a:spcPts val="0"/>
              </a:spcAft>
              <a:buClrTx/>
              <a:buSzTx/>
              <a:buFontTx/>
              <a:buNone/>
              <a:tabLst/>
              <a:defRPr/>
            </a:pPr>
            <a:r>
              <a:rPr kumimoji="0" lang="lv-LV" alt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Mērķa grupa</a:t>
            </a:r>
            <a:r>
              <a:rPr kumimoji="0" lang="en-US" alt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342900" marR="0" lvl="0" indent="-342900" algn="l" defTabSz="914400" rtl="0" eaLnBrk="1" fontAlgn="auto" latinLnBrk="0" hangingPunct="1">
              <a:lnSpc>
                <a:spcPct val="90000"/>
              </a:lnSpc>
              <a:spcBef>
                <a:spcPts val="750"/>
              </a:spcBef>
              <a:spcAft>
                <a:spcPts val="0"/>
              </a:spcAft>
              <a:buClr>
                <a:srgbClr val="632E97"/>
              </a:buClr>
              <a:buSzTx/>
              <a:buFont typeface="Wingdings" panose="05000000000000000000" pitchFamily="2" charset="2"/>
              <a:buChar char="§"/>
              <a:tabLst/>
              <a:defRPr/>
            </a:pPr>
            <a: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vispārējās izglītības iestāžu 5.-12. kl. skolēni</a:t>
            </a:r>
            <a:endPar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auto" latinLnBrk="0" hangingPunct="1">
              <a:lnSpc>
                <a:spcPct val="90000"/>
              </a:lnSpc>
              <a:spcBef>
                <a:spcPts val="750"/>
              </a:spcBef>
              <a:spcAft>
                <a:spcPts val="0"/>
              </a:spcAft>
              <a:buClr>
                <a:srgbClr val="632E97"/>
              </a:buClr>
              <a:buSzTx/>
              <a:buFont typeface="Wingdings" panose="05000000000000000000" pitchFamily="2" charset="2"/>
              <a:buChar char="§"/>
              <a:tabLst/>
              <a:defRPr/>
            </a:pPr>
            <a: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profesionālās izglītības programmu 1.-4. kursu audzēkņi</a:t>
            </a:r>
            <a:endPar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Taisnstūris 3">
            <a:extLst>
              <a:ext uri="{FF2B5EF4-FFF2-40B4-BE49-F238E27FC236}">
                <a16:creationId xmlns:a16="http://schemas.microsoft.com/office/drawing/2014/main" id="{F517C2AB-F0B3-4B29-B09E-DC8167D0EC56}"/>
              </a:ext>
            </a:extLst>
          </p:cNvPr>
          <p:cNvSpPr/>
          <p:nvPr/>
        </p:nvSpPr>
        <p:spPr>
          <a:xfrm>
            <a:off x="1043608" y="4314870"/>
            <a:ext cx="743508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altLang="lv-LV"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Mērķis: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Samazināt PMP, īstenojot preventīvus un </a:t>
            </a:r>
            <a:r>
              <a:rPr kumimoji="0" lang="lv-LV" altLang="lv-LV" sz="24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intervences pasākumus, realizējot </a:t>
            </a:r>
            <a:r>
              <a:rPr lang="lv-LV" altLang="lv-LV" sz="2400">
                <a:solidFill>
                  <a:prstClr val="black"/>
                </a:solidFill>
                <a:latin typeface="Verdana" panose="020B0604030504040204" pitchFamily="34" charset="0"/>
                <a:ea typeface="Verdana" panose="020B0604030504040204" pitchFamily="34" charset="0"/>
                <a:cs typeface="Verdana" panose="020B0604030504040204" pitchFamily="34" charset="0"/>
              </a:rPr>
              <a:t>560 JIP (ap 474 jau ir apstiprināti, iesaistot 17 900 jauniešus visā Latvijā)</a:t>
            </a:r>
            <a:endParaRPr kumimoji="0" lang="en-US" altLang="lv-LV"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09565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A721F64-C4EF-422A-B0FE-E27803727A6D}"/>
              </a:ext>
            </a:extLst>
          </p:cNvPr>
          <p:cNvSpPr>
            <a:spLocks noGrp="1"/>
          </p:cNvSpPr>
          <p:nvPr>
            <p:ph type="title"/>
          </p:nvPr>
        </p:nvSpPr>
        <p:spPr>
          <a:xfrm>
            <a:off x="2140293" y="365703"/>
            <a:ext cx="6720138" cy="977905"/>
          </a:xfrm>
        </p:spPr>
        <p:txBody>
          <a:bodyPr>
            <a:normAutofit fontScale="90000"/>
          </a:bodyPr>
          <a:lstStyle/>
          <a:p>
            <a:pPr algn="ctr"/>
            <a:r>
              <a:rPr lang="lv-LV" sz="3600" dirty="0"/>
              <a:t>Jaunatnes iniciatīvu projekti</a:t>
            </a:r>
          </a:p>
        </p:txBody>
      </p:sp>
      <p:sp>
        <p:nvSpPr>
          <p:cNvPr id="3" name="Teksta vietturis 2">
            <a:extLst>
              <a:ext uri="{FF2B5EF4-FFF2-40B4-BE49-F238E27FC236}">
                <a16:creationId xmlns:a16="http://schemas.microsoft.com/office/drawing/2014/main" id="{0E0B1544-269F-4108-BBB5-F352F5F179ED}"/>
              </a:ext>
            </a:extLst>
          </p:cNvPr>
          <p:cNvSpPr>
            <a:spLocks noGrp="1"/>
          </p:cNvSpPr>
          <p:nvPr>
            <p:ph type="body" idx="1"/>
          </p:nvPr>
        </p:nvSpPr>
        <p:spPr>
          <a:xfrm>
            <a:off x="2267744" y="980728"/>
            <a:ext cx="6720138" cy="4170784"/>
          </a:xfrm>
        </p:spPr>
        <p:txBody>
          <a:bodyPr>
            <a:noAutofit/>
          </a:bodyPr>
          <a:lstStyle/>
          <a:p>
            <a:r>
              <a:rPr lang="lv-LV" sz="1600" dirty="0">
                <a:solidFill>
                  <a:schemeClr val="tx1"/>
                </a:solidFill>
              </a:rPr>
              <a:t>Saskaņā ar MK 460 noteikumu 23.2.4. punktu:</a:t>
            </a:r>
          </a:p>
          <a:p>
            <a:endParaRPr lang="lv-LV" sz="1600" dirty="0">
              <a:solidFill>
                <a:schemeClr val="tx1"/>
              </a:solidFill>
            </a:endParaRPr>
          </a:p>
          <a:p>
            <a:r>
              <a:rPr lang="lv-LV" sz="1600" dirty="0">
                <a:solidFill>
                  <a:schemeClr val="tx1"/>
                </a:solidFill>
              </a:rPr>
              <a:t>atbalsts </a:t>
            </a:r>
            <a:r>
              <a:rPr lang="lv-LV" sz="1600" b="1" dirty="0">
                <a:solidFill>
                  <a:schemeClr val="tx1"/>
                </a:solidFill>
              </a:rPr>
              <a:t>priekšlaicīgas mācību pārtraukšanas riska grupas izglītojamo iesaistei jauniešu aktivitātēs un iniciatīvu projektos ārpus formālās izglītības</a:t>
            </a:r>
            <a:r>
              <a:rPr lang="lv-LV" sz="1600" dirty="0">
                <a:solidFill>
                  <a:schemeClr val="tx1"/>
                </a:solidFill>
              </a:rPr>
              <a:t>, </a:t>
            </a:r>
          </a:p>
          <a:p>
            <a:r>
              <a:rPr lang="lv-LV" sz="1600" dirty="0">
                <a:solidFill>
                  <a:schemeClr val="tx1"/>
                </a:solidFill>
              </a:rPr>
              <a:t>ko jaunatnes organizācijas un biedrības vai nodibinājumi, kas veic darbu ar jaunatni, organizē </a:t>
            </a:r>
          </a:p>
          <a:p>
            <a:r>
              <a:rPr lang="lv-LV" sz="1600" dirty="0">
                <a:solidFill>
                  <a:schemeClr val="tx1"/>
                </a:solidFill>
              </a:rPr>
              <a:t>atbilstoši šo noteikumu 16.2. apakšpunktā minētajiem plāniem (preventīvo un intervences pasākumu vidēja termiņa plānu priekšlaicīgas mācību pārtraukšanas samazināšanai pašvaldībā)</a:t>
            </a:r>
          </a:p>
          <a:p>
            <a:endParaRPr lang="lv-LV" sz="1600" dirty="0">
              <a:solidFill>
                <a:schemeClr val="tx1"/>
              </a:solidFill>
            </a:endParaRPr>
          </a:p>
          <a:p>
            <a:r>
              <a:rPr lang="lv-LV" sz="1600" b="1" dirty="0">
                <a:solidFill>
                  <a:schemeClr val="tx1"/>
                </a:solidFill>
              </a:rPr>
              <a:t>Konkursi tiek organizēti, izmantojot IKVD izstrādāto vienotu atklāta konkursa nolikumu!</a:t>
            </a:r>
          </a:p>
          <a:p>
            <a:endParaRPr lang="lv-LV" sz="1600" b="1" dirty="0">
              <a:solidFill>
                <a:schemeClr val="tx1"/>
              </a:solidFill>
            </a:endParaRPr>
          </a:p>
          <a:p>
            <a:r>
              <a:rPr lang="lv-LV" sz="1600" b="1" dirty="0">
                <a:solidFill>
                  <a:schemeClr val="tx1"/>
                </a:solidFill>
              </a:rPr>
              <a:t>! Metodika „Vienreizējā maksājuma piemērošanas metodika jaunatnes iniciatīvu projektu īstenošanai </a:t>
            </a:r>
            <a:r>
              <a:rPr lang="lv-LV" sz="1600" dirty="0">
                <a:solidFill>
                  <a:schemeClr val="tx1"/>
                </a:solidFill>
              </a:rPr>
              <a:t>darbības programmas “Izaugsme un nodarbinātība” 8.3.4. specifiskā atbalsta mērķa “Samazināt priekšlaicīgu mācību pārtraukšanu, īstenojot preventīvus un intervences pasākumus” ietvaros</a:t>
            </a:r>
          </a:p>
        </p:txBody>
      </p:sp>
      <p:sp>
        <p:nvSpPr>
          <p:cNvPr id="4" name="Teksta vietturis 3">
            <a:extLst>
              <a:ext uri="{FF2B5EF4-FFF2-40B4-BE49-F238E27FC236}">
                <a16:creationId xmlns:a16="http://schemas.microsoft.com/office/drawing/2014/main" id="{600F1521-75F2-4587-B151-1D08A17A759C}"/>
              </a:ext>
            </a:extLst>
          </p:cNvPr>
          <p:cNvSpPr>
            <a:spLocks noGrp="1"/>
          </p:cNvSpPr>
          <p:nvPr>
            <p:ph type="body" sz="quarter" idx="10"/>
          </p:nvPr>
        </p:nvSpPr>
        <p:spPr/>
        <p:txBody>
          <a:bodyPr/>
          <a:lstStyle/>
          <a:p>
            <a:endParaRPr lang="lv-LV"/>
          </a:p>
        </p:txBody>
      </p:sp>
      <p:sp>
        <p:nvSpPr>
          <p:cNvPr id="5" name="Teksta vietturis 4">
            <a:extLst>
              <a:ext uri="{FF2B5EF4-FFF2-40B4-BE49-F238E27FC236}">
                <a16:creationId xmlns:a16="http://schemas.microsoft.com/office/drawing/2014/main" id="{7B8AD202-D1B3-41F0-B50A-0EF29EFD604A}"/>
              </a:ext>
            </a:extLst>
          </p:cNvPr>
          <p:cNvSpPr>
            <a:spLocks noGrp="1"/>
          </p:cNvSpPr>
          <p:nvPr>
            <p:ph type="body" sz="quarter" idx="12"/>
          </p:nvPr>
        </p:nvSpPr>
        <p:spPr/>
        <p:txBody>
          <a:bodyPr/>
          <a:lstStyle/>
          <a:p>
            <a:endParaRPr lang="lv-LV"/>
          </a:p>
        </p:txBody>
      </p:sp>
      <p:sp>
        <p:nvSpPr>
          <p:cNvPr id="6" name="Slaida numura vietturis 5">
            <a:extLst>
              <a:ext uri="{FF2B5EF4-FFF2-40B4-BE49-F238E27FC236}">
                <a16:creationId xmlns:a16="http://schemas.microsoft.com/office/drawing/2014/main" id="{AEE43140-5C8C-4D5C-85C8-0099684FF8E7}"/>
              </a:ext>
            </a:extLst>
          </p:cNvPr>
          <p:cNvSpPr>
            <a:spLocks noGrp="1"/>
          </p:cNvSpPr>
          <p:nvPr>
            <p:ph type="sldNum" sz="quarter" idx="13"/>
          </p:nvPr>
        </p:nvSpPr>
        <p:spPr>
          <a:xfrm>
            <a:off x="8388424" y="6324600"/>
            <a:ext cx="450776" cy="304800"/>
          </a:xfrm>
        </p:spPr>
        <p:txBody>
          <a:bodyPr/>
          <a:lstStyle/>
          <a:p>
            <a:pPr>
              <a:defRPr/>
            </a:pPr>
            <a:fld id="{2057759D-D971-4804-9A18-54E9687BCAAF}" type="slidenum">
              <a:rPr lang="en-US" altLang="lv-LV" smtClean="0"/>
              <a:pPr>
                <a:defRPr/>
              </a:pPr>
              <a:t>5</a:t>
            </a:fld>
            <a:endParaRPr lang="en-US" altLang="lv-LV" dirty="0"/>
          </a:p>
        </p:txBody>
      </p:sp>
    </p:spTree>
    <p:extLst>
      <p:ext uri="{BB962C8B-B14F-4D97-AF65-F5344CB8AC3E}">
        <p14:creationId xmlns:p14="http://schemas.microsoft.com/office/powerpoint/2010/main" val="3453868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010137" y="404664"/>
            <a:ext cx="6696744" cy="994122"/>
          </a:xfrm>
        </p:spPr>
        <p:txBody>
          <a:bodyPr/>
          <a:lstStyle/>
          <a:p>
            <a:pPr algn="r"/>
            <a:r>
              <a:rPr lang="lv-LV" sz="2800" b="1" dirty="0">
                <a:latin typeface="Verdana" panose="020B0604030504040204" pitchFamily="34" charset="0"/>
                <a:ea typeface="Verdana" panose="020B0604030504040204" pitchFamily="34" charset="0"/>
              </a:rPr>
              <a:t>Konkursu uzsaukumi</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115616" y="1988841"/>
            <a:ext cx="7571184" cy="3096344"/>
          </a:xfrm>
        </p:spPr>
        <p:txBody>
          <a:bodyPr/>
          <a:lstStyle/>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1. uzsaukums (2018.): 36 pašvaldības, 78 projekti</a:t>
            </a: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2. uzsaukums (2019.): 50 pašvaldības, 97 projekti</a:t>
            </a: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3. uzsaukums (2020</a:t>
            </a:r>
            <a:r>
              <a:rPr lang="lv-LV" sz="2000">
                <a:latin typeface="Verdana" panose="020B0604030504040204" pitchFamily="34" charset="0"/>
                <a:ea typeface="Verdana" panose="020B0604030504040204" pitchFamily="34" charset="0"/>
              </a:rPr>
              <a:t>.): 63 pašvaldības, 192 projekti</a:t>
            </a:r>
          </a:p>
          <a:p>
            <a:pPr>
              <a:buFont typeface="Wingdings" panose="05000000000000000000" pitchFamily="2" charset="2"/>
              <a:buChar char="§"/>
            </a:pPr>
            <a:r>
              <a:rPr lang="lv-LV" sz="2000">
                <a:latin typeface="Verdana" panose="020B0604030504040204" pitchFamily="34" charset="0"/>
                <a:ea typeface="Verdana" panose="020B0604030504040204" pitchFamily="34" charset="0"/>
              </a:rPr>
              <a:t>4. uzsaukums (2021.): 64 pašvaldības, 126 projekti</a:t>
            </a: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marL="0" indent="0">
              <a:buNone/>
            </a:pP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435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2010137" y="404664"/>
            <a:ext cx="6696744" cy="994122"/>
          </a:xfrm>
        </p:spPr>
        <p:txBody>
          <a:bodyPr/>
          <a:lstStyle/>
          <a:p>
            <a:pPr algn="r"/>
            <a:r>
              <a:rPr lang="lv-LV" sz="2800" b="1" dirty="0">
                <a:latin typeface="Verdana" panose="020B0604030504040204" pitchFamily="34" charset="0"/>
                <a:ea typeface="Verdana" panose="020B0604030504040204" pitchFamily="34" charset="0"/>
              </a:rPr>
              <a:t>Projekti ir vērsti uz šādu mērķu sasniegšanu </a:t>
            </a: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1115616" y="1988841"/>
            <a:ext cx="7571184" cy="3096344"/>
          </a:xfrm>
        </p:spPr>
        <p:txBody>
          <a:bodyPr/>
          <a:lstStyle/>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palielināt priekšlaicīgas mācību pārtraukšanas (turpmāk – PMP) riska grupas izglītojamo motivāciju turpināt izglītību un veicināt viņu aktīvu līdzdalību ikdienas dzīvē; </a:t>
            </a:r>
          </a:p>
          <a:p>
            <a:pPr>
              <a:buFont typeface="Wingdings" panose="05000000000000000000" pitchFamily="2" charset="2"/>
              <a:buChar char="§"/>
            </a:pPr>
            <a:endParaRPr lang="lv-LV" sz="2000" dirty="0">
              <a:latin typeface="Verdana" panose="020B0604030504040204" pitchFamily="34" charset="0"/>
              <a:ea typeface="Verdana" panose="020B0604030504040204" pitchFamily="34" charset="0"/>
            </a:endParaRPr>
          </a:p>
          <a:p>
            <a:pPr>
              <a:buFont typeface="Wingdings" panose="05000000000000000000" pitchFamily="2" charset="2"/>
              <a:buChar char="§"/>
            </a:pPr>
            <a:r>
              <a:rPr lang="lv-LV" sz="2000" dirty="0">
                <a:latin typeface="Verdana" panose="020B0604030504040204" pitchFamily="34" charset="0"/>
                <a:ea typeface="Verdana" panose="020B0604030504040204" pitchFamily="34" charset="0"/>
              </a:rPr>
              <a:t>iesaistīt PMP riska grupas izglītojamos jauniešu aktivitātēs un jaunatnes iniciatīvu projektos ārpus formālās izglītības, nodrošinot aktivitāšu pieejamību iespējami tuvu bērnu un jauniešu dzīves un mācību vietai.</a:t>
            </a:r>
          </a:p>
          <a:p>
            <a:pPr marL="0" indent="0">
              <a:buNone/>
            </a:pPr>
            <a:endParaRPr lang="lv-LV"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63439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79712" y="494348"/>
            <a:ext cx="6912768" cy="1066130"/>
          </a:xfrm>
        </p:spPr>
        <p:txBody>
          <a:bodyPr/>
          <a:lstStyle/>
          <a:p>
            <a:r>
              <a:rPr lang="lv-LV" sz="3200" b="1" dirty="0">
                <a:latin typeface="Verdana" panose="020B0604030504040204" pitchFamily="34" charset="0"/>
                <a:ea typeface="Verdana" panose="020B0604030504040204" pitchFamily="34" charset="0"/>
              </a:rPr>
              <a:t>Projekta iesniedzējs var būt</a:t>
            </a:r>
            <a:br>
              <a:rPr lang="lv-LV" b="1" dirty="0"/>
            </a:br>
            <a:endParaRPr lang="lv-LV" sz="2000"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AD8232E8-6213-4485-BB76-3AD2754209A4}"/>
              </a:ext>
            </a:extLst>
          </p:cNvPr>
          <p:cNvSpPr/>
          <p:nvPr/>
        </p:nvSpPr>
        <p:spPr>
          <a:xfrm>
            <a:off x="1115616" y="2198246"/>
            <a:ext cx="7560840" cy="2017540"/>
          </a:xfrm>
          <a:prstGeom prst="rect">
            <a:avLst/>
          </a:prstGeom>
        </p:spPr>
        <p:txBody>
          <a:bodyPr wrap="square">
            <a:spAutoFit/>
          </a:bodyPr>
          <a:lstStyle/>
          <a:p>
            <a:pPr marL="342900" lvl="0" indent="-342900" algn="just" fontAlgn="base">
              <a:lnSpc>
                <a:spcPct val="107000"/>
              </a:lnSpc>
              <a:spcBef>
                <a:spcPts val="1200"/>
              </a:spcBef>
              <a:spcAft>
                <a:spcPts val="0"/>
              </a:spcAft>
              <a:buFont typeface="Symbol" panose="05050102010706020507" pitchFamily="18" charset="2"/>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jaunatnes organizācija;</a:t>
            </a:r>
          </a:p>
          <a:p>
            <a:pPr marL="342900" lvl="0" indent="-342900" algn="just" fontAlgn="base">
              <a:lnSpc>
                <a:spcPct val="107000"/>
              </a:lnSpc>
              <a:spcBef>
                <a:spcPts val="1200"/>
              </a:spcBef>
              <a:spcAft>
                <a:spcPts val="0"/>
              </a:spcAft>
              <a:buFont typeface="Symbol" panose="05050102010706020507" pitchFamily="18" charset="2"/>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biedrība vai nodibinājums, kas veic darbu ar jaunatni;</a:t>
            </a:r>
          </a:p>
          <a:p>
            <a:pPr marL="342900" lvl="0" indent="-342900" algn="just" fontAlgn="base">
              <a:lnSpc>
                <a:spcPct val="107000"/>
              </a:lnSpc>
              <a:spcBef>
                <a:spcPts val="1200"/>
              </a:spcBef>
              <a:spcAft>
                <a:spcPts val="800"/>
              </a:spcAft>
              <a:buFont typeface="Symbol" panose="05050102010706020507" pitchFamily="18" charset="2"/>
              <a:buBlip>
                <a:blip r:embed="rId2"/>
              </a:buBlip>
            </a:pPr>
            <a:r>
              <a:rPr lang="lv-LV" sz="2000" kern="0" dirty="0">
                <a:effectLst>
                  <a:outerShdw sx="0" sy="0">
                    <a:srgbClr val="000000"/>
                  </a:outerShdw>
                </a:effectLst>
                <a:latin typeface="Verdana" panose="020B0604030504040204" pitchFamily="34" charset="0"/>
                <a:ea typeface="Verdana" panose="020B0604030504040204" pitchFamily="34" charset="0"/>
                <a:cs typeface="Times New Roman" panose="02020603050405020304" pitchFamily="18" charset="0"/>
              </a:rPr>
              <a:t>jauniešu iniciatīvu grupa sadarbībā ar reģistrētu jaunatnes organizāciju vai biedrību un nodibinājumu, kas veic darbu ar jaunatni.</a:t>
            </a:r>
          </a:p>
        </p:txBody>
      </p:sp>
    </p:spTree>
    <p:extLst>
      <p:ext uri="{BB962C8B-B14F-4D97-AF65-F5344CB8AC3E}">
        <p14:creationId xmlns:p14="http://schemas.microsoft.com/office/powerpoint/2010/main" val="3250872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B645-58F4-4B59-A448-E3A9E7BCDA45}"/>
              </a:ext>
            </a:extLst>
          </p:cNvPr>
          <p:cNvSpPr>
            <a:spLocks noGrp="1"/>
          </p:cNvSpPr>
          <p:nvPr>
            <p:ph type="title"/>
          </p:nvPr>
        </p:nvSpPr>
        <p:spPr>
          <a:xfrm>
            <a:off x="1907704" y="274638"/>
            <a:ext cx="6912768" cy="1066130"/>
          </a:xfrm>
        </p:spPr>
        <p:txBody>
          <a:bodyPr/>
          <a:lstStyle/>
          <a:p>
            <a:r>
              <a:rPr lang="lv-LV" sz="3200" b="1" dirty="0">
                <a:latin typeface="Verdana" panose="020B0604030504040204" pitchFamily="34" charset="0"/>
                <a:ea typeface="Verdana" panose="020B0604030504040204" pitchFamily="34" charset="0"/>
              </a:rPr>
              <a:t>Projekta mērķa grupa</a:t>
            </a:r>
            <a:br>
              <a:rPr lang="lv-LV" dirty="0"/>
            </a:br>
            <a:br>
              <a:rPr lang="lv-LV" b="1" dirty="0"/>
            </a:br>
            <a:endParaRPr lang="lv-LV" sz="2000" dirty="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3C72AA6A-68D2-4B30-A47B-620B9161A4F4}"/>
              </a:ext>
            </a:extLst>
          </p:cNvPr>
          <p:cNvSpPr>
            <a:spLocks noGrp="1"/>
          </p:cNvSpPr>
          <p:nvPr>
            <p:ph idx="1"/>
          </p:nvPr>
        </p:nvSpPr>
        <p:spPr>
          <a:xfrm>
            <a:off x="2123728" y="974315"/>
            <a:ext cx="6624736" cy="2016224"/>
          </a:xfrm>
        </p:spPr>
        <p:txBody>
          <a:bodyPr/>
          <a:lstStyle/>
          <a:p>
            <a:pPr marL="0" indent="0">
              <a:buNone/>
            </a:pPr>
            <a:r>
              <a:rPr lang="lv-LV" sz="2000" dirty="0">
                <a:latin typeface="Verdana" panose="020B0604030504040204" pitchFamily="34" charset="0"/>
                <a:ea typeface="Verdana" panose="020B0604030504040204" pitchFamily="34" charset="0"/>
              </a:rPr>
              <a:t>Vispārējās izglītības iestāžu izglītojamie no 5. līdz 12. klasei, kā arī to profesionālās izglītības iestāžu un vispārējās izglītības iestāžu, kuras īsteno profesionālās izglītības programmas, izglītojamie no 1. līdz 4. kursam, t.sk. PMP riska grupas izglītojamie.</a:t>
            </a:r>
          </a:p>
        </p:txBody>
      </p:sp>
      <p:sp>
        <p:nvSpPr>
          <p:cNvPr id="7" name="Rectangle 6">
            <a:extLst>
              <a:ext uri="{FF2B5EF4-FFF2-40B4-BE49-F238E27FC236}">
                <a16:creationId xmlns:a16="http://schemas.microsoft.com/office/drawing/2014/main" id="{5D295A08-2419-4F35-A0A7-2026E561002E}"/>
              </a:ext>
            </a:extLst>
          </p:cNvPr>
          <p:cNvSpPr/>
          <p:nvPr/>
        </p:nvSpPr>
        <p:spPr>
          <a:xfrm>
            <a:off x="755576" y="3530847"/>
            <a:ext cx="4344720" cy="1547924"/>
          </a:xfrm>
          <a:prstGeom prst="rect">
            <a:avLst/>
          </a:prstGeom>
        </p:spPr>
        <p:txBody>
          <a:bodyPr wrap="square">
            <a:spAutoFit/>
          </a:bodyPr>
          <a:lstStyle/>
          <a:p>
            <a:pPr>
              <a:lnSpc>
                <a:spcPct val="107000"/>
              </a:lnSpc>
              <a:spcAft>
                <a:spcPts val="800"/>
              </a:spcAft>
            </a:pPr>
            <a:r>
              <a:rPr lang="lv-LV" i="1" dirty="0">
                <a:latin typeface="Verdana" panose="020B0604030504040204" pitchFamily="34" charset="0"/>
                <a:ea typeface="Verdana" panose="020B0604030504040204" pitchFamily="34" charset="0"/>
                <a:cs typeface="Times New Roman" panose="02020603050405020304" pitchFamily="18" charset="0"/>
              </a:rPr>
              <a:t>Minimālais PMP riska grupas izglītojamo īpatsvars, kas iesaistāms projektā - ne mazāk kā 10 % no kopējā projektā iesaistīto dalībnieku skaita. </a:t>
            </a:r>
          </a:p>
        </p:txBody>
      </p:sp>
      <p:sp>
        <p:nvSpPr>
          <p:cNvPr id="4" name="Rectangle: Rounded Corners 3">
            <a:extLst>
              <a:ext uri="{FF2B5EF4-FFF2-40B4-BE49-F238E27FC236}">
                <a16:creationId xmlns:a16="http://schemas.microsoft.com/office/drawing/2014/main" id="{E4D220B2-3DAE-4F8E-A660-A1E84EDE6975}"/>
              </a:ext>
            </a:extLst>
          </p:cNvPr>
          <p:cNvSpPr/>
          <p:nvPr/>
        </p:nvSpPr>
        <p:spPr>
          <a:xfrm>
            <a:off x="611560" y="3429000"/>
            <a:ext cx="4344720" cy="1791012"/>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F9049794-B277-4A77-AB95-70EFC86F1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031" y="2758698"/>
            <a:ext cx="3184033" cy="3824664"/>
          </a:xfrm>
          <a:prstGeom prst="rect">
            <a:avLst/>
          </a:prstGeom>
        </p:spPr>
      </p:pic>
    </p:spTree>
    <p:extLst>
      <p:ext uri="{BB962C8B-B14F-4D97-AF65-F5344CB8AC3E}">
        <p14:creationId xmlns:p14="http://schemas.microsoft.com/office/powerpoint/2010/main" val="3344817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PuMPuRS prezentācijas veidne " id="{C3032280-4899-405B-8B1F-C92C086F1387}" vid="{35E7AA70-9381-45A5-BAE6-3AC73DEAE2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17228</TotalTime>
  <Words>1514</Words>
  <Application>Microsoft Office PowerPoint</Application>
  <PresentationFormat>Slaidrāde ekrānā (4:3)</PresentationFormat>
  <Paragraphs>180</Paragraphs>
  <Slides>33</Slides>
  <Notes>0</Notes>
  <HiddenSlides>0</HiddenSlides>
  <MMClips>0</MMClips>
  <ScaleCrop>false</ScaleCrop>
  <HeadingPairs>
    <vt:vector size="6" baseType="variant">
      <vt:variant>
        <vt:lpstr>Lietotie fonti</vt:lpstr>
      </vt:variant>
      <vt:variant>
        <vt:i4>6</vt:i4>
      </vt:variant>
      <vt:variant>
        <vt:lpstr>Dizains</vt:lpstr>
      </vt:variant>
      <vt:variant>
        <vt:i4>2</vt:i4>
      </vt:variant>
      <vt:variant>
        <vt:lpstr>Slaidu virsraksti</vt:lpstr>
      </vt:variant>
      <vt:variant>
        <vt:i4>33</vt:i4>
      </vt:variant>
    </vt:vector>
  </HeadingPairs>
  <TitlesOfParts>
    <vt:vector size="41" baseType="lpstr">
      <vt:lpstr>Arial</vt:lpstr>
      <vt:lpstr>Calibri</vt:lpstr>
      <vt:lpstr>Symbol</vt:lpstr>
      <vt:lpstr>Times New Roman</vt:lpstr>
      <vt:lpstr>Verdana</vt:lpstr>
      <vt:lpstr>Wingdings</vt:lpstr>
      <vt:lpstr>Office Theme</vt:lpstr>
      <vt:lpstr>89_Prezentacija_templateLV</vt:lpstr>
      <vt:lpstr>Jauniešu iniciatīvu projekti PuMPuRS ietvaros</vt:lpstr>
      <vt:lpstr>PowerPoint prezentācija</vt:lpstr>
      <vt:lpstr>PowerPoint prezentācija</vt:lpstr>
      <vt:lpstr>PowerPoint prezentācija</vt:lpstr>
      <vt:lpstr>Jaunatnes iniciatīvu projekti</vt:lpstr>
      <vt:lpstr>Konkursu uzsaukumi </vt:lpstr>
      <vt:lpstr>Projekti ir vērsti uz šādu mērķu sasniegšanu  </vt:lpstr>
      <vt:lpstr>Projekta iesniedzējs var būt </vt:lpstr>
      <vt:lpstr>Projekta mērķa grupa  </vt:lpstr>
      <vt:lpstr>PowerPoint prezentācija</vt:lpstr>
      <vt:lpstr>PowerPoint prezentācija</vt:lpstr>
      <vt:lpstr>Pētījumi par PMP tēmu</vt:lpstr>
      <vt:lpstr>Finansējums </vt:lpstr>
      <vt:lpstr>Projekta aktivitātes  </vt:lpstr>
      <vt:lpstr>Projekta aktivitāšu piemēri/idejas </vt:lpstr>
      <vt:lpstr>Neatbilst JIP:</vt:lpstr>
      <vt:lpstr> </vt:lpstr>
      <vt:lpstr>Konkursu izsludināšana</vt:lpstr>
      <vt:lpstr>Vērtēšana</vt:lpstr>
      <vt:lpstr>Uzsākšana</vt:lpstr>
      <vt:lpstr>Soļi pēc projekta īstenošanas</vt:lpstr>
      <vt:lpstr>Konkursu izsludināšana </vt:lpstr>
      <vt:lpstr>Konkursu izsludināšana </vt:lpstr>
      <vt:lpstr>Atbalsts projektu iesniedzējiem </vt:lpstr>
      <vt:lpstr>Projektu vērtēšana </vt:lpstr>
      <vt:lpstr> </vt:lpstr>
      <vt:lpstr>Projektu vērtēšana </vt:lpstr>
      <vt:lpstr>Rezultātu paziņošana </vt:lpstr>
      <vt:lpstr>Līgumu slēgšana </vt:lpstr>
      <vt:lpstr>Datubāze </vt:lpstr>
      <vt:lpstr>Datubāze </vt:lpstr>
      <vt:lpstr>Kopsavilkums par termiņiem </vt:lpstr>
      <vt:lpstr>Sekojiet aktualitātēm!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lietotajs</dc:creator>
  <cp:lastModifiedBy>Ļubova Brežģe</cp:lastModifiedBy>
  <cp:revision>310</cp:revision>
  <cp:lastPrinted>2018-08-20T13:02:12Z</cp:lastPrinted>
  <dcterms:created xsi:type="dcterms:W3CDTF">2017-05-31T08:42:18Z</dcterms:created>
  <dcterms:modified xsi:type="dcterms:W3CDTF">2022-03-07T09:35:50Z</dcterms:modified>
</cp:coreProperties>
</file>